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" name="Google Shape;49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5" name="Google Shape;51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0" name="Google Shape;55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0" name="Google Shape;57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4" name="Google Shape;59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6" name="Google Shape;62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0" name="Google Shape;67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5" name="Google Shape;70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233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8869680" y="-1463040"/>
            <a:ext cx="4754880" cy="4754880"/>
          </a:xfrm>
          <a:prstGeom prst="ellipse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10241280" y="3291840"/>
            <a:ext cx="3291840" cy="3291840"/>
          </a:xfrm>
          <a:prstGeom prst="ellipse">
            <a:avLst/>
          </a:prstGeom>
          <a:solidFill>
            <a:srgbClr val="3E5C8C">
              <a:alpha val="6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822960" y="1325880"/>
            <a:ext cx="182880" cy="502920"/>
          </a:xfrm>
          <a:prstGeom prst="roundRect">
            <a:avLst>
              <a:gd fmla="val 3000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1097280" y="1325880"/>
            <a:ext cx="73152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会計の基礎 第2弾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822960" y="2011680"/>
            <a:ext cx="96012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仕訳のきほんと、ワーク。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868680" y="3794760"/>
            <a:ext cx="10241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7D3E6"/>
              </a:buClr>
              <a:buSzPts val="1550"/>
              <a:buFont typeface="Arial"/>
              <a:buNone/>
            </a:pPr>
            <a:r>
              <a:rPr b="0" i="0" lang="en-US" sz="1550" u="none" cap="none" strike="noStrike">
                <a:solidFill>
                  <a:srgbClr val="C7D3E6"/>
                </a:solidFill>
                <a:latin typeface="Arial"/>
                <a:ea typeface="Arial"/>
                <a:cs typeface="Arial"/>
                <a:sym typeface="Arial"/>
              </a:rPr>
              <a:t>取引の二面性・借方貸方・BS/PLボックス図で「なぜ左右なのか」を理解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7D3E6"/>
              </a:buClr>
              <a:buSzPts val="1550"/>
              <a:buFont typeface="Arial"/>
              <a:buNone/>
            </a:pPr>
            <a:r>
              <a:rPr b="0" i="0" lang="en-US" sz="1550" u="none" cap="none" strike="noStrike">
                <a:solidFill>
                  <a:srgbClr val="C7D3E6"/>
                </a:solidFill>
                <a:latin typeface="Arial"/>
                <a:ea typeface="Arial"/>
                <a:cs typeface="Arial"/>
                <a:sym typeface="Arial"/>
              </a:rPr>
              <a:t>5つの箱とホームポジション ＋ 3ステップ ＋ 練習問題 5問（解答つき）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868680" y="594360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77A3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5D77A3"/>
                </a:solidFill>
                <a:latin typeface="Arial"/>
                <a:ea typeface="Arial"/>
                <a:cs typeface="Arial"/>
                <a:sym typeface="Arial"/>
              </a:rPr>
              <a:t>初学者向け  ｜  井定工務店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2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2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例題 ― 一緒に解いてみる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2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「商品を現金3,000円で仕入れた」を解く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502920" y="2148840"/>
            <a:ext cx="5486400" cy="3794760"/>
          </a:xfrm>
          <a:prstGeom prst="roundRect">
            <a:avLst>
              <a:gd fmla="val 1928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2"/>
          <p:cNvSpPr/>
          <p:nvPr/>
        </p:nvSpPr>
        <p:spPr>
          <a:xfrm>
            <a:off x="777240" y="2423160"/>
            <a:ext cx="493776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① 科目： </a:t>
            </a: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「仕入」と「現金」が登場。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7406B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② 箱と増減： </a:t>
            </a: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仕入＝費用が増えた／現金＝資産が減った。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7406B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③ 左右： </a:t>
            </a: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費用の増加は借方（左）、資産の減少は貸方（右）へ。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2"/>
          <p:cNvSpPr/>
          <p:nvPr/>
        </p:nvSpPr>
        <p:spPr>
          <a:xfrm>
            <a:off x="6263640" y="2377440"/>
            <a:ext cx="5394960" cy="210312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C6A2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2"/>
          <p:cNvSpPr/>
          <p:nvPr/>
        </p:nvSpPr>
        <p:spPr>
          <a:xfrm>
            <a:off x="6263640" y="2377440"/>
            <a:ext cx="2697480" cy="50292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2"/>
          <p:cNvSpPr/>
          <p:nvPr/>
        </p:nvSpPr>
        <p:spPr>
          <a:xfrm>
            <a:off x="8961120" y="2377440"/>
            <a:ext cx="269748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2"/>
          <p:cNvSpPr/>
          <p:nvPr/>
        </p:nvSpPr>
        <p:spPr>
          <a:xfrm>
            <a:off x="6263640" y="2377440"/>
            <a:ext cx="26974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2"/>
          <p:cNvSpPr/>
          <p:nvPr/>
        </p:nvSpPr>
        <p:spPr>
          <a:xfrm>
            <a:off x="8961120" y="2377440"/>
            <a:ext cx="26974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9" name="Google Shape;289;p12"/>
          <p:cNvCxnSpPr/>
          <p:nvPr/>
        </p:nvCxnSpPr>
        <p:spPr>
          <a:xfrm>
            <a:off x="8961120" y="2377440"/>
            <a:ext cx="0" cy="2103120"/>
          </a:xfrm>
          <a:prstGeom prst="straightConnector1">
            <a:avLst/>
          </a:prstGeom>
          <a:noFill/>
          <a:ln cap="flat" cmpd="sng" w="15875">
            <a:solidFill>
              <a:srgbClr val="C6A24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p12"/>
          <p:cNvSpPr/>
          <p:nvPr/>
        </p:nvSpPr>
        <p:spPr>
          <a:xfrm>
            <a:off x="6492240" y="2880360"/>
            <a:ext cx="12344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仕入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2"/>
          <p:cNvSpPr/>
          <p:nvPr/>
        </p:nvSpPr>
        <p:spPr>
          <a:xfrm>
            <a:off x="7543800" y="28803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3,000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9189720" y="2880360"/>
            <a:ext cx="12344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2"/>
          <p:cNvSpPr/>
          <p:nvPr/>
        </p:nvSpPr>
        <p:spPr>
          <a:xfrm>
            <a:off x="10241280" y="28803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3,000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6263640" y="4663440"/>
            <a:ext cx="5394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費用の増加（左）と 資産の減少（右）。左右とも3,000で一致 ― 完成です。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2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例題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2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233F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"/>
          <p:cNvSpPr/>
          <p:nvPr/>
        </p:nvSpPr>
        <p:spPr>
          <a:xfrm>
            <a:off x="9326880" y="-1280160"/>
            <a:ext cx="4206240" cy="4206240"/>
          </a:xfrm>
          <a:prstGeom prst="ellipse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3"/>
          <p:cNvSpPr/>
          <p:nvPr/>
        </p:nvSpPr>
        <p:spPr>
          <a:xfrm>
            <a:off x="822960" y="1737360"/>
            <a:ext cx="182880" cy="502920"/>
          </a:xfrm>
          <a:prstGeom prst="roundRect">
            <a:avLst>
              <a:gd fmla="val 3000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3"/>
          <p:cNvSpPr/>
          <p:nvPr/>
        </p:nvSpPr>
        <p:spPr>
          <a:xfrm>
            <a:off x="1097280" y="1737360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ワーク ― 練習問題 5問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3"/>
          <p:cNvSpPr/>
          <p:nvPr/>
        </p:nvSpPr>
        <p:spPr>
          <a:xfrm>
            <a:off x="822960" y="2377440"/>
            <a:ext cx="100584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Arial"/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実際に手を動かしてみよう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868680" y="3657600"/>
            <a:ext cx="100584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C7D3E6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C7D3E6"/>
                </a:solidFill>
                <a:latin typeface="Arial"/>
                <a:ea typeface="Arial"/>
                <a:cs typeface="Arial"/>
                <a:sym typeface="Arial"/>
              </a:rPr>
              <a:t>問題スライドの次に、解答・解説スライドがあります。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800"/>
              </a:spcBef>
              <a:spcAft>
                <a:spcPts val="0"/>
              </a:spcAft>
              <a:buClr>
                <a:srgbClr val="C7D3E6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C7D3E6"/>
                </a:solidFill>
                <a:latin typeface="Arial"/>
                <a:ea typeface="Arial"/>
                <a:cs typeface="Arial"/>
                <a:sym typeface="Arial"/>
              </a:rPr>
              <a:t>まず自分で「借方／貸方」と金額を書き出してから、答えを見てください。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800"/>
              </a:spcBef>
              <a:spcAft>
                <a:spcPts val="0"/>
              </a:spcAft>
              <a:buClr>
                <a:srgbClr val="C7D3E6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C7D3E6"/>
                </a:solidFill>
                <a:latin typeface="Arial"/>
                <a:ea typeface="Arial"/>
                <a:cs typeface="Arial"/>
                <a:sym typeface="Arial"/>
              </a:rPr>
              <a:t>3ステップ（科目 → 箱と増減 → 左右）を毎回なぞるのが上達のコツ。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8CA3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7F8CA3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3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8CA3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7F8CA3"/>
                </a:solidFill>
                <a:latin typeface="Arial"/>
                <a:ea typeface="Arial"/>
                <a:cs typeface="Arial"/>
                <a:sym typeface="Arial"/>
              </a:rPr>
              <a:t>ワーク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3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F8CA3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7F8CA3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4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ワーク Q1 ― 問題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4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次の取引を仕訳してみよう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4"/>
          <p:cNvSpPr/>
          <p:nvPr/>
        </p:nvSpPr>
        <p:spPr>
          <a:xfrm>
            <a:off x="502920" y="2148840"/>
            <a:ext cx="11155680" cy="1371600"/>
          </a:xfrm>
          <a:prstGeom prst="roundRect">
            <a:avLst>
              <a:gd fmla="val 5333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868680" y="2148840"/>
            <a:ext cx="104241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Q1　</a:t>
            </a:r>
            <a:r>
              <a:rPr b="0" i="0" lang="en-US" sz="17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商品を現金5,000円で売り上げた。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4"/>
          <p:cNvSpPr/>
          <p:nvPr/>
        </p:nvSpPr>
        <p:spPr>
          <a:xfrm>
            <a:off x="2880360" y="3886200"/>
            <a:ext cx="6400800" cy="173736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4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4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4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6" name="Google Shape;326;p14"/>
          <p:cNvCxnSpPr/>
          <p:nvPr/>
        </p:nvCxnSpPr>
        <p:spPr>
          <a:xfrm>
            <a:off x="6080760" y="3886200"/>
            <a:ext cx="0" cy="173736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7" name="Google Shape;327;p14"/>
          <p:cNvSpPr/>
          <p:nvPr/>
        </p:nvSpPr>
        <p:spPr>
          <a:xfrm>
            <a:off x="502920" y="58978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ヒント： 「現金」は増えた？ 「売上」は収益。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4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4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4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5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5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Q1 ― 解答・解説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5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解答と考え方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5"/>
          <p:cNvSpPr/>
          <p:nvPr/>
        </p:nvSpPr>
        <p:spPr>
          <a:xfrm>
            <a:off x="2880360" y="2148840"/>
            <a:ext cx="6400800" cy="178308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5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5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5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5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4" name="Google Shape;344;p15"/>
          <p:cNvCxnSpPr/>
          <p:nvPr/>
        </p:nvCxnSpPr>
        <p:spPr>
          <a:xfrm>
            <a:off x="6080760" y="2148840"/>
            <a:ext cx="0" cy="178308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5" name="Google Shape;345;p15"/>
          <p:cNvSpPr/>
          <p:nvPr/>
        </p:nvSpPr>
        <p:spPr>
          <a:xfrm>
            <a:off x="31089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5"/>
          <p:cNvSpPr/>
          <p:nvPr/>
        </p:nvSpPr>
        <p:spPr>
          <a:xfrm>
            <a:off x="46634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5,000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/>
          <p:nvPr/>
        </p:nvSpPr>
        <p:spPr>
          <a:xfrm>
            <a:off x="63093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売上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5"/>
          <p:cNvSpPr/>
          <p:nvPr/>
        </p:nvSpPr>
        <p:spPr>
          <a:xfrm>
            <a:off x="78638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5,000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5"/>
          <p:cNvSpPr/>
          <p:nvPr/>
        </p:nvSpPr>
        <p:spPr>
          <a:xfrm>
            <a:off x="502920" y="4206240"/>
            <a:ext cx="11155680" cy="1783080"/>
          </a:xfrm>
          <a:prstGeom prst="roundRect">
            <a:avLst>
              <a:gd fmla="val 4103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5"/>
          <p:cNvSpPr/>
          <p:nvPr/>
        </p:nvSpPr>
        <p:spPr>
          <a:xfrm>
            <a:off x="777240" y="4389120"/>
            <a:ext cx="3657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考え方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5"/>
          <p:cNvSpPr/>
          <p:nvPr/>
        </p:nvSpPr>
        <p:spPr>
          <a:xfrm>
            <a:off x="777240" y="4800600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現金（資産）が5,000 増えたので借方（左）。売上（収益）が発生したので貸方（右）。収益は定位置が右なので、増えるときは右に置きます。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5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5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5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6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6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Q1 ― ボックス図で確認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6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合体ボックスに数字を入れて見る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6"/>
          <p:cNvSpPr/>
          <p:nvPr/>
        </p:nvSpPr>
        <p:spPr>
          <a:xfrm>
            <a:off x="137160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6"/>
          <p:cNvSpPr/>
          <p:nvPr/>
        </p:nvSpPr>
        <p:spPr>
          <a:xfrm>
            <a:off x="324612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6"/>
          <p:cNvSpPr/>
          <p:nvPr/>
        </p:nvSpPr>
        <p:spPr>
          <a:xfrm>
            <a:off x="1371600" y="2514600"/>
            <a:ext cx="1874520" cy="192024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6"/>
          <p:cNvSpPr/>
          <p:nvPr/>
        </p:nvSpPr>
        <p:spPr>
          <a:xfrm>
            <a:off x="1412748" y="2555748"/>
            <a:ext cx="1792224" cy="1837944"/>
          </a:xfrm>
          <a:prstGeom prst="rect">
            <a:avLst/>
          </a:prstGeom>
          <a:solidFill>
            <a:srgbClr val="2F6FBF"/>
          </a:solidFill>
          <a:ln cap="flat" cmpd="sng" w="9525">
            <a:solidFill>
              <a:srgbClr val="2F6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6"/>
          <p:cNvSpPr/>
          <p:nvPr/>
        </p:nvSpPr>
        <p:spPr>
          <a:xfrm>
            <a:off x="1417320" y="2514600"/>
            <a:ext cx="17830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現金 ＋5,000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6"/>
          <p:cNvSpPr/>
          <p:nvPr/>
        </p:nvSpPr>
        <p:spPr>
          <a:xfrm>
            <a:off x="2825496" y="236829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6"/>
          <p:cNvSpPr/>
          <p:nvPr/>
        </p:nvSpPr>
        <p:spPr>
          <a:xfrm>
            <a:off x="2825496" y="236829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6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6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6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6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6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6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6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16"/>
          <p:cNvSpPr/>
          <p:nvPr/>
        </p:nvSpPr>
        <p:spPr>
          <a:xfrm>
            <a:off x="3287268" y="4521708"/>
            <a:ext cx="1792224" cy="1152144"/>
          </a:xfrm>
          <a:prstGeom prst="rect">
            <a:avLst/>
          </a:prstGeom>
          <a:solidFill>
            <a:srgbClr val="D0483F"/>
          </a:solidFill>
          <a:ln cap="flat" cmpd="sng" w="9525">
            <a:solidFill>
              <a:srgbClr val="D048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6"/>
          <p:cNvSpPr/>
          <p:nvPr/>
        </p:nvSpPr>
        <p:spPr>
          <a:xfrm>
            <a:off x="3291840" y="4480560"/>
            <a:ext cx="178308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売上 ＋5,000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6"/>
          <p:cNvSpPr/>
          <p:nvPr/>
        </p:nvSpPr>
        <p:spPr>
          <a:xfrm>
            <a:off x="4700016" y="433425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6"/>
          <p:cNvSpPr/>
          <p:nvPr/>
        </p:nvSpPr>
        <p:spPr>
          <a:xfrm>
            <a:off x="4700016" y="433425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6"/>
          <p:cNvSpPr/>
          <p:nvPr/>
        </p:nvSpPr>
        <p:spPr>
          <a:xfrm>
            <a:off x="5852160" y="2377440"/>
            <a:ext cx="5806440" cy="914400"/>
          </a:xfrm>
          <a:prstGeom prst="roundRect">
            <a:avLst>
              <a:gd fmla="val 8000" name="adj"/>
            </a:avLst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6"/>
          <p:cNvSpPr/>
          <p:nvPr/>
        </p:nvSpPr>
        <p:spPr>
          <a:xfrm>
            <a:off x="6080760" y="2377440"/>
            <a:ext cx="5486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仕訳：　</a:t>
            </a:r>
            <a:r>
              <a:rPr b="0" i="0" lang="en-US" sz="1450" u="none" cap="none" strike="noStrike">
                <a:solidFill>
                  <a:srgbClr val="E4EBF6"/>
                </a:solidFill>
                <a:latin typeface="Arial"/>
                <a:ea typeface="Arial"/>
                <a:cs typeface="Arial"/>
                <a:sym typeface="Arial"/>
              </a:rPr>
              <a:t>借）現金 5,000 ／ 貸）売上 5,000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6"/>
          <p:cNvSpPr/>
          <p:nvPr/>
        </p:nvSpPr>
        <p:spPr>
          <a:xfrm>
            <a:off x="5852160" y="3474720"/>
            <a:ext cx="5806440" cy="233172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6"/>
          <p:cNvSpPr/>
          <p:nvPr/>
        </p:nvSpPr>
        <p:spPr>
          <a:xfrm>
            <a:off x="6126480" y="3657600"/>
            <a:ext cx="5212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ボックスの動き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6"/>
          <p:cNvSpPr/>
          <p:nvPr/>
        </p:nvSpPr>
        <p:spPr>
          <a:xfrm>
            <a:off x="6126480" y="4114800"/>
            <a:ext cx="5257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・現金（資産）が増加 → 定位置の左（借方）に ＋5,000。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・売上（収益）が発生 → 定位置の右（貸方）に ＋5,000。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資産と収益が同時に増える取引です。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6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色の濃い箱が今回動いたところ。増＝定位置の側、減＝反対側に入る。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6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6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6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7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17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ワーク Q2 ― 問題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7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次の取引を仕訳してみよう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7"/>
          <p:cNvSpPr/>
          <p:nvPr/>
        </p:nvSpPr>
        <p:spPr>
          <a:xfrm>
            <a:off x="502920" y="2148840"/>
            <a:ext cx="11155680" cy="1371600"/>
          </a:xfrm>
          <a:prstGeom prst="roundRect">
            <a:avLst>
              <a:gd fmla="val 5333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17"/>
          <p:cNvSpPr/>
          <p:nvPr/>
        </p:nvSpPr>
        <p:spPr>
          <a:xfrm>
            <a:off x="868680" y="2148840"/>
            <a:ext cx="104241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Q2　</a:t>
            </a:r>
            <a:r>
              <a:rPr b="0" i="0" lang="en-US" sz="17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商品10,000円を仕入れ、代金は後払い（掛け）とした。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7"/>
          <p:cNvSpPr/>
          <p:nvPr/>
        </p:nvSpPr>
        <p:spPr>
          <a:xfrm>
            <a:off x="2880360" y="3886200"/>
            <a:ext cx="6400800" cy="173736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7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7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7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7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5" name="Google Shape;405;p17"/>
          <p:cNvCxnSpPr/>
          <p:nvPr/>
        </p:nvCxnSpPr>
        <p:spPr>
          <a:xfrm>
            <a:off x="6080760" y="3886200"/>
            <a:ext cx="0" cy="173736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6" name="Google Shape;406;p17"/>
          <p:cNvSpPr/>
          <p:nvPr/>
        </p:nvSpPr>
        <p:spPr>
          <a:xfrm>
            <a:off x="502920" y="58978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ヒント： 現金は動かない。「買掛金」は負債。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7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7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8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18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Q2 ― 解答・解説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8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解答と考え方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8"/>
          <p:cNvSpPr/>
          <p:nvPr/>
        </p:nvSpPr>
        <p:spPr>
          <a:xfrm>
            <a:off x="2880360" y="2148840"/>
            <a:ext cx="6400800" cy="178308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8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8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8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8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3" name="Google Shape;423;p18"/>
          <p:cNvCxnSpPr/>
          <p:nvPr/>
        </p:nvCxnSpPr>
        <p:spPr>
          <a:xfrm>
            <a:off x="6080760" y="2148840"/>
            <a:ext cx="0" cy="178308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4" name="Google Shape;424;p18"/>
          <p:cNvSpPr/>
          <p:nvPr/>
        </p:nvSpPr>
        <p:spPr>
          <a:xfrm>
            <a:off x="31089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仕入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8"/>
          <p:cNvSpPr/>
          <p:nvPr/>
        </p:nvSpPr>
        <p:spPr>
          <a:xfrm>
            <a:off x="46634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10,000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8"/>
          <p:cNvSpPr/>
          <p:nvPr/>
        </p:nvSpPr>
        <p:spPr>
          <a:xfrm>
            <a:off x="63093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買掛金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8"/>
          <p:cNvSpPr/>
          <p:nvPr/>
        </p:nvSpPr>
        <p:spPr>
          <a:xfrm>
            <a:off x="78638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10,000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8"/>
          <p:cNvSpPr/>
          <p:nvPr/>
        </p:nvSpPr>
        <p:spPr>
          <a:xfrm>
            <a:off x="502920" y="4206240"/>
            <a:ext cx="11155680" cy="1783080"/>
          </a:xfrm>
          <a:prstGeom prst="roundRect">
            <a:avLst>
              <a:gd fmla="val 4103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8"/>
          <p:cNvSpPr/>
          <p:nvPr/>
        </p:nvSpPr>
        <p:spPr>
          <a:xfrm>
            <a:off x="777240" y="4389120"/>
            <a:ext cx="3657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考え方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8"/>
          <p:cNvSpPr/>
          <p:nvPr/>
        </p:nvSpPr>
        <p:spPr>
          <a:xfrm>
            <a:off x="777240" y="4800600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仕入（費用）が10,000 増えたので借方（左）。まだ払っていない代金は買掛金（負債）が増加。負債の定位置は右なので貸方（右）に置きます。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8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8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8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9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9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Q2 ― ボックス図で確認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9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合体ボックスに数字を入れて見る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9"/>
          <p:cNvSpPr/>
          <p:nvPr/>
        </p:nvSpPr>
        <p:spPr>
          <a:xfrm>
            <a:off x="137160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9"/>
          <p:cNvSpPr/>
          <p:nvPr/>
        </p:nvSpPr>
        <p:spPr>
          <a:xfrm>
            <a:off x="324612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9"/>
          <p:cNvSpPr/>
          <p:nvPr/>
        </p:nvSpPr>
        <p:spPr>
          <a:xfrm>
            <a:off x="1371600" y="2514600"/>
            <a:ext cx="1874520" cy="19202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9"/>
          <p:cNvSpPr/>
          <p:nvPr/>
        </p:nvSpPr>
        <p:spPr>
          <a:xfrm>
            <a:off x="1371600" y="2514600"/>
            <a:ext cx="187452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9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9"/>
          <p:cNvSpPr/>
          <p:nvPr/>
        </p:nvSpPr>
        <p:spPr>
          <a:xfrm>
            <a:off x="1412748" y="4521708"/>
            <a:ext cx="1792224" cy="1152144"/>
          </a:xfrm>
          <a:prstGeom prst="rect">
            <a:avLst/>
          </a:prstGeom>
          <a:solidFill>
            <a:srgbClr val="8A8F98"/>
          </a:solidFill>
          <a:ln cap="flat" cmpd="sng" w="9525">
            <a:solidFill>
              <a:srgbClr val="8A8F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9"/>
          <p:cNvSpPr/>
          <p:nvPr/>
        </p:nvSpPr>
        <p:spPr>
          <a:xfrm>
            <a:off x="1417320" y="4480560"/>
            <a:ext cx="178308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仕入 ＋10,000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9"/>
          <p:cNvSpPr/>
          <p:nvPr/>
        </p:nvSpPr>
        <p:spPr>
          <a:xfrm>
            <a:off x="2825496" y="433425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9"/>
          <p:cNvSpPr/>
          <p:nvPr/>
        </p:nvSpPr>
        <p:spPr>
          <a:xfrm>
            <a:off x="2825496" y="433425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9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19"/>
          <p:cNvSpPr/>
          <p:nvPr/>
        </p:nvSpPr>
        <p:spPr>
          <a:xfrm>
            <a:off x="3287268" y="2555748"/>
            <a:ext cx="1792224" cy="1014984"/>
          </a:xfrm>
          <a:prstGeom prst="rect">
            <a:avLst/>
          </a:prstGeom>
          <a:solidFill>
            <a:srgbClr val="5AA0DB"/>
          </a:solidFill>
          <a:ln cap="flat" cmpd="sng" w="9525">
            <a:solidFill>
              <a:srgbClr val="5AA0D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9"/>
          <p:cNvSpPr/>
          <p:nvPr/>
        </p:nvSpPr>
        <p:spPr>
          <a:xfrm>
            <a:off x="3291840" y="2514600"/>
            <a:ext cx="178308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買掛金 ＋10,000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9"/>
          <p:cNvSpPr/>
          <p:nvPr/>
        </p:nvSpPr>
        <p:spPr>
          <a:xfrm>
            <a:off x="4700016" y="236829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9"/>
          <p:cNvSpPr/>
          <p:nvPr/>
        </p:nvSpPr>
        <p:spPr>
          <a:xfrm>
            <a:off x="4700016" y="236829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9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19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9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9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9"/>
          <p:cNvSpPr/>
          <p:nvPr/>
        </p:nvSpPr>
        <p:spPr>
          <a:xfrm>
            <a:off x="5852160" y="2377440"/>
            <a:ext cx="5806440" cy="914400"/>
          </a:xfrm>
          <a:prstGeom prst="roundRect">
            <a:avLst>
              <a:gd fmla="val 8000" name="adj"/>
            </a:avLst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9"/>
          <p:cNvSpPr/>
          <p:nvPr/>
        </p:nvSpPr>
        <p:spPr>
          <a:xfrm>
            <a:off x="6080760" y="2377440"/>
            <a:ext cx="5486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仕訳：　</a:t>
            </a:r>
            <a:r>
              <a:rPr b="0" i="0" lang="en-US" sz="1450" u="none" cap="none" strike="noStrike">
                <a:solidFill>
                  <a:srgbClr val="E4EBF6"/>
                </a:solidFill>
                <a:latin typeface="Arial"/>
                <a:ea typeface="Arial"/>
                <a:cs typeface="Arial"/>
                <a:sym typeface="Arial"/>
              </a:rPr>
              <a:t>借）仕入 10,000 ／ 貸）買掛金 10,000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9"/>
          <p:cNvSpPr/>
          <p:nvPr/>
        </p:nvSpPr>
        <p:spPr>
          <a:xfrm>
            <a:off x="5852160" y="3474720"/>
            <a:ext cx="5806440" cy="233172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9"/>
          <p:cNvSpPr/>
          <p:nvPr/>
        </p:nvSpPr>
        <p:spPr>
          <a:xfrm>
            <a:off x="6126480" y="3657600"/>
            <a:ext cx="5212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ボックスの動き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9"/>
          <p:cNvSpPr/>
          <p:nvPr/>
        </p:nvSpPr>
        <p:spPr>
          <a:xfrm>
            <a:off x="6126480" y="4114800"/>
            <a:ext cx="5257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・仕入（費用）が増加 → 定位置の左（借方）に ＋10,000。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・後払いの代金は買掛金（負債）が増加 → 定位置の右（貸方）に ＋10,000。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9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色の濃い箱が今回動いたところ。増＝定位置の側、減＝反対側に入る。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9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9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9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0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20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ワーク Q3 ― 問題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0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次の取引を仕訳してみよう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0"/>
          <p:cNvSpPr/>
          <p:nvPr/>
        </p:nvSpPr>
        <p:spPr>
          <a:xfrm>
            <a:off x="502920" y="2148840"/>
            <a:ext cx="11155680" cy="1371600"/>
          </a:xfrm>
          <a:prstGeom prst="roundRect">
            <a:avLst>
              <a:gd fmla="val 5333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0"/>
          <p:cNvSpPr/>
          <p:nvPr/>
        </p:nvSpPr>
        <p:spPr>
          <a:xfrm>
            <a:off x="868680" y="2148840"/>
            <a:ext cx="104241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Q3　</a:t>
            </a:r>
            <a:r>
              <a:rPr b="0" i="0" lang="en-US" sz="17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従業員に給与300,000円を現金で支払った。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0"/>
          <p:cNvSpPr/>
          <p:nvPr/>
        </p:nvSpPr>
        <p:spPr>
          <a:xfrm>
            <a:off x="2880360" y="3886200"/>
            <a:ext cx="6400800" cy="173736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0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20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20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20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4" name="Google Shape;484;p20"/>
          <p:cNvCxnSpPr/>
          <p:nvPr/>
        </p:nvCxnSpPr>
        <p:spPr>
          <a:xfrm>
            <a:off x="6080760" y="3886200"/>
            <a:ext cx="0" cy="173736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5" name="Google Shape;485;p20"/>
          <p:cNvSpPr/>
          <p:nvPr/>
        </p:nvSpPr>
        <p:spPr>
          <a:xfrm>
            <a:off x="502920" y="58978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ヒント： 「給与」は費用。現金は減った？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0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0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0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1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1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Q3 ― 解答・解説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1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解答と考え方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21"/>
          <p:cNvSpPr/>
          <p:nvPr/>
        </p:nvSpPr>
        <p:spPr>
          <a:xfrm>
            <a:off x="2880360" y="2148840"/>
            <a:ext cx="6400800" cy="178308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21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21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21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1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2" name="Google Shape;502;p21"/>
          <p:cNvCxnSpPr/>
          <p:nvPr/>
        </p:nvCxnSpPr>
        <p:spPr>
          <a:xfrm>
            <a:off x="6080760" y="2148840"/>
            <a:ext cx="0" cy="178308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3" name="Google Shape;503;p21"/>
          <p:cNvSpPr/>
          <p:nvPr/>
        </p:nvSpPr>
        <p:spPr>
          <a:xfrm>
            <a:off x="31089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給与手当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1"/>
          <p:cNvSpPr/>
          <p:nvPr/>
        </p:nvSpPr>
        <p:spPr>
          <a:xfrm>
            <a:off x="46634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300,000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1"/>
          <p:cNvSpPr/>
          <p:nvPr/>
        </p:nvSpPr>
        <p:spPr>
          <a:xfrm>
            <a:off x="63093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21"/>
          <p:cNvSpPr/>
          <p:nvPr/>
        </p:nvSpPr>
        <p:spPr>
          <a:xfrm>
            <a:off x="78638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300,000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1"/>
          <p:cNvSpPr/>
          <p:nvPr/>
        </p:nvSpPr>
        <p:spPr>
          <a:xfrm>
            <a:off x="502920" y="4206240"/>
            <a:ext cx="11155680" cy="1783080"/>
          </a:xfrm>
          <a:prstGeom prst="roundRect">
            <a:avLst>
              <a:gd fmla="val 4103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21"/>
          <p:cNvSpPr/>
          <p:nvPr/>
        </p:nvSpPr>
        <p:spPr>
          <a:xfrm>
            <a:off x="777240" y="4389120"/>
            <a:ext cx="3657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考え方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1"/>
          <p:cNvSpPr/>
          <p:nvPr/>
        </p:nvSpPr>
        <p:spPr>
          <a:xfrm>
            <a:off x="777240" y="4800600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給与手当（費用）が発生したので借方（左）。現金（資産）が300,000 減ったので貸方（右）。資産の減少は定位置の反対＝右側に置きます。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21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21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1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はじめに ― なぜ仕訳から？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決算書は「仕訳の積み重ね」でできている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502920" y="2103120"/>
            <a:ext cx="11155680" cy="1005840"/>
          </a:xfrm>
          <a:prstGeom prst="roundRect">
            <a:avLst>
              <a:gd fmla="val 5455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777240" y="2103120"/>
            <a:ext cx="106070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仕訳とは： </a:t>
            </a:r>
            <a:r>
              <a:rPr b="0" i="0" lang="en-US" sz="14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日々の取引を「簿記のルール」で1件ずつ記録する作業。これを1年ぶん積み上げ、集計したものがBS・PLです。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566928" y="3703320"/>
            <a:ext cx="2514600" cy="1828800"/>
          </a:xfrm>
          <a:prstGeom prst="roundRect">
            <a:avLst>
              <a:gd fmla="val 4000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566928" y="3977640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取引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749808" y="4617720"/>
            <a:ext cx="21488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商品を売った・お金を払った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3099816" y="4416552"/>
            <a:ext cx="347472" cy="4023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D77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3465576" y="3703320"/>
            <a:ext cx="2514600" cy="1828800"/>
          </a:xfrm>
          <a:prstGeom prst="roundRect">
            <a:avLst>
              <a:gd fmla="val 4000" name="adj"/>
            </a:avLst>
          </a:prstGeom>
          <a:solidFill>
            <a:srgbClr val="C6A24A"/>
          </a:solidFill>
          <a:ln cap="flat" cmpd="sng" w="12700">
            <a:solidFill>
              <a:srgbClr val="C6A24A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3465576" y="3977640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仕訳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3648456" y="4617720"/>
            <a:ext cx="21488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D301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3D3011"/>
                </a:solidFill>
                <a:latin typeface="Arial"/>
                <a:ea typeface="Arial"/>
                <a:cs typeface="Arial"/>
                <a:sym typeface="Arial"/>
              </a:rPr>
              <a:t>借方・貸方に記録する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5998464" y="4416552"/>
            <a:ext cx="347472" cy="4023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D77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6364224" y="3703320"/>
            <a:ext cx="2514600" cy="1828800"/>
          </a:xfrm>
          <a:prstGeom prst="roundRect">
            <a:avLst>
              <a:gd fmla="val 4000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4"/>
          <p:cNvSpPr/>
          <p:nvPr/>
        </p:nvSpPr>
        <p:spPr>
          <a:xfrm>
            <a:off x="6364224" y="3977640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集計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6547104" y="4617720"/>
            <a:ext cx="21488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勘定科目ごとにまとめる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8897112" y="4416552"/>
            <a:ext cx="347472" cy="4023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D77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"/>
          <p:cNvSpPr/>
          <p:nvPr/>
        </p:nvSpPr>
        <p:spPr>
          <a:xfrm>
            <a:off x="9262872" y="3703320"/>
            <a:ext cx="2514600" cy="1828800"/>
          </a:xfrm>
          <a:prstGeom prst="roundRect">
            <a:avLst>
              <a:gd fmla="val 4000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9262872" y="3977640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決算書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9445752" y="4617720"/>
            <a:ext cx="21488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BS・PLが完成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502920" y="585216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つまり、仕訳が分かれば決算書の中身（第1弾のBS・PL）が読めるようになります。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仕訳の基礎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2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2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Q3 ― ボックス図で確認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2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合体ボックスに数字を入れて見る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2"/>
          <p:cNvSpPr/>
          <p:nvPr/>
        </p:nvSpPr>
        <p:spPr>
          <a:xfrm>
            <a:off x="137160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2"/>
          <p:cNvSpPr/>
          <p:nvPr/>
        </p:nvSpPr>
        <p:spPr>
          <a:xfrm>
            <a:off x="324612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2"/>
          <p:cNvSpPr/>
          <p:nvPr/>
        </p:nvSpPr>
        <p:spPr>
          <a:xfrm>
            <a:off x="1371600" y="2514600"/>
            <a:ext cx="1874520" cy="1920240"/>
          </a:xfrm>
          <a:prstGeom prst="rect">
            <a:avLst/>
          </a:prstGeom>
          <a:solidFill>
            <a:srgbClr val="E891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22"/>
          <p:cNvSpPr/>
          <p:nvPr/>
        </p:nvSpPr>
        <p:spPr>
          <a:xfrm>
            <a:off x="1412748" y="2555748"/>
            <a:ext cx="1792224" cy="1837944"/>
          </a:xfrm>
          <a:prstGeom prst="rect">
            <a:avLst/>
          </a:prstGeom>
          <a:solidFill>
            <a:srgbClr val="2F6FBF"/>
          </a:solidFill>
          <a:ln cap="flat" cmpd="sng" w="9525">
            <a:solidFill>
              <a:srgbClr val="2F6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22"/>
          <p:cNvSpPr/>
          <p:nvPr/>
        </p:nvSpPr>
        <p:spPr>
          <a:xfrm>
            <a:off x="1417320" y="2514600"/>
            <a:ext cx="17830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現金 −300,000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減少 → 貸方へ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2"/>
          <p:cNvSpPr/>
          <p:nvPr/>
        </p:nvSpPr>
        <p:spPr>
          <a:xfrm>
            <a:off x="2825496" y="2368296"/>
            <a:ext cx="457200" cy="457200"/>
          </a:xfrm>
          <a:prstGeom prst="ellipse">
            <a:avLst/>
          </a:prstGeom>
          <a:solidFill>
            <a:srgbClr val="E8912E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22"/>
          <p:cNvSpPr/>
          <p:nvPr/>
        </p:nvSpPr>
        <p:spPr>
          <a:xfrm>
            <a:off x="2825496" y="236829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減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2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22"/>
          <p:cNvSpPr/>
          <p:nvPr/>
        </p:nvSpPr>
        <p:spPr>
          <a:xfrm>
            <a:off x="1412748" y="4521708"/>
            <a:ext cx="1792224" cy="1152144"/>
          </a:xfrm>
          <a:prstGeom prst="rect">
            <a:avLst/>
          </a:prstGeom>
          <a:solidFill>
            <a:srgbClr val="8A8F98"/>
          </a:solidFill>
          <a:ln cap="flat" cmpd="sng" w="9525">
            <a:solidFill>
              <a:srgbClr val="8A8F9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22"/>
          <p:cNvSpPr/>
          <p:nvPr/>
        </p:nvSpPr>
        <p:spPr>
          <a:xfrm>
            <a:off x="1417320" y="4480560"/>
            <a:ext cx="178308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給与 ＋300,000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2"/>
          <p:cNvSpPr/>
          <p:nvPr/>
        </p:nvSpPr>
        <p:spPr>
          <a:xfrm>
            <a:off x="2825496" y="433425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22"/>
          <p:cNvSpPr/>
          <p:nvPr/>
        </p:nvSpPr>
        <p:spPr>
          <a:xfrm>
            <a:off x="2825496" y="433425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2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22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22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22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2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22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22"/>
          <p:cNvSpPr/>
          <p:nvPr/>
        </p:nvSpPr>
        <p:spPr>
          <a:xfrm>
            <a:off x="5852160" y="2377440"/>
            <a:ext cx="5806440" cy="914400"/>
          </a:xfrm>
          <a:prstGeom prst="roundRect">
            <a:avLst>
              <a:gd fmla="val 8000" name="adj"/>
            </a:avLst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22"/>
          <p:cNvSpPr/>
          <p:nvPr/>
        </p:nvSpPr>
        <p:spPr>
          <a:xfrm>
            <a:off x="6080760" y="2377440"/>
            <a:ext cx="5486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仕訳：　</a:t>
            </a:r>
            <a:r>
              <a:rPr b="0" i="0" lang="en-US" sz="1450" u="none" cap="none" strike="noStrike">
                <a:solidFill>
                  <a:srgbClr val="E4EBF6"/>
                </a:solidFill>
                <a:latin typeface="Arial"/>
                <a:ea typeface="Arial"/>
                <a:cs typeface="Arial"/>
                <a:sym typeface="Arial"/>
              </a:rPr>
              <a:t>借）給与手当 300,000 ／ 貸）現金 300,000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2"/>
          <p:cNvSpPr/>
          <p:nvPr/>
        </p:nvSpPr>
        <p:spPr>
          <a:xfrm>
            <a:off x="5852160" y="3474720"/>
            <a:ext cx="5806440" cy="233172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22"/>
          <p:cNvSpPr/>
          <p:nvPr/>
        </p:nvSpPr>
        <p:spPr>
          <a:xfrm>
            <a:off x="6126480" y="3657600"/>
            <a:ext cx="5212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ボックスの動き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22"/>
          <p:cNvSpPr/>
          <p:nvPr/>
        </p:nvSpPr>
        <p:spPr>
          <a:xfrm>
            <a:off x="6126480" y="4114800"/>
            <a:ext cx="5257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・給与（費用）が増加 → 定位置の左（借方）に ＋300,000。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・現金（資産）は減少。資産の定位置は左だが、減ったので反対の右（貸方）に −300,000 として記入。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2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色の濃い箱が今回動いたところ。増＝定位置の側、減＝反対側に入る。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2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2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2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3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3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ワーク Q4 ― 問題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3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次の取引を仕訳してみよう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23"/>
          <p:cNvSpPr/>
          <p:nvPr/>
        </p:nvSpPr>
        <p:spPr>
          <a:xfrm>
            <a:off x="502920" y="2148840"/>
            <a:ext cx="11155680" cy="1371600"/>
          </a:xfrm>
          <a:prstGeom prst="roundRect">
            <a:avLst>
              <a:gd fmla="val 5333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3"/>
          <p:cNvSpPr/>
          <p:nvPr/>
        </p:nvSpPr>
        <p:spPr>
          <a:xfrm>
            <a:off x="868680" y="2148840"/>
            <a:ext cx="104241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Q4　</a:t>
            </a:r>
            <a:r>
              <a:rPr b="0" i="0" lang="en-US" sz="17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事務所の備品200,000円を現金で購入した。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23"/>
          <p:cNvSpPr/>
          <p:nvPr/>
        </p:nvSpPr>
        <p:spPr>
          <a:xfrm>
            <a:off x="2880360" y="3886200"/>
            <a:ext cx="6400800" cy="173736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23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3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23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3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3" name="Google Shape;563;p23"/>
          <p:cNvCxnSpPr/>
          <p:nvPr/>
        </p:nvCxnSpPr>
        <p:spPr>
          <a:xfrm>
            <a:off x="6080760" y="3886200"/>
            <a:ext cx="0" cy="173736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4" name="Google Shape;564;p23"/>
          <p:cNvSpPr/>
          <p:nvPr/>
        </p:nvSpPr>
        <p:spPr>
          <a:xfrm>
            <a:off x="502920" y="58978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ヒント： 備品は「資産」。資産どうしの交換。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23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23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3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4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24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Q4 ― 解答・解説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4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解答と考え方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4"/>
          <p:cNvSpPr/>
          <p:nvPr/>
        </p:nvSpPr>
        <p:spPr>
          <a:xfrm>
            <a:off x="2880360" y="2148840"/>
            <a:ext cx="6400800" cy="178308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4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4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4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4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1" name="Google Shape;581;p24"/>
          <p:cNvCxnSpPr/>
          <p:nvPr/>
        </p:nvCxnSpPr>
        <p:spPr>
          <a:xfrm>
            <a:off x="6080760" y="2148840"/>
            <a:ext cx="0" cy="178308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2" name="Google Shape;582;p24"/>
          <p:cNvSpPr/>
          <p:nvPr/>
        </p:nvSpPr>
        <p:spPr>
          <a:xfrm>
            <a:off x="31089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備品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4"/>
          <p:cNvSpPr/>
          <p:nvPr/>
        </p:nvSpPr>
        <p:spPr>
          <a:xfrm>
            <a:off x="46634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200,000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4"/>
          <p:cNvSpPr/>
          <p:nvPr/>
        </p:nvSpPr>
        <p:spPr>
          <a:xfrm>
            <a:off x="63093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4"/>
          <p:cNvSpPr/>
          <p:nvPr/>
        </p:nvSpPr>
        <p:spPr>
          <a:xfrm>
            <a:off x="78638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200,000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4"/>
          <p:cNvSpPr/>
          <p:nvPr/>
        </p:nvSpPr>
        <p:spPr>
          <a:xfrm>
            <a:off x="502920" y="4206240"/>
            <a:ext cx="11155680" cy="1783080"/>
          </a:xfrm>
          <a:prstGeom prst="roundRect">
            <a:avLst>
              <a:gd fmla="val 4103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24"/>
          <p:cNvSpPr/>
          <p:nvPr/>
        </p:nvSpPr>
        <p:spPr>
          <a:xfrm>
            <a:off x="777240" y="4389120"/>
            <a:ext cx="3657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考え方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4"/>
          <p:cNvSpPr/>
          <p:nvPr/>
        </p:nvSpPr>
        <p:spPr>
          <a:xfrm>
            <a:off x="777240" y="4800600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備品（資産）が200,000 増えたので借方（左）。その分 現金（資産）が減ったので貸方（右）。資産が増える／別の資産が減る、という資産どうしの交換の仕訳です。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4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4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4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5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5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Q4 ― ボックス図で確認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25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合体ボックスに数字を入れて見る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25"/>
          <p:cNvSpPr/>
          <p:nvPr/>
        </p:nvSpPr>
        <p:spPr>
          <a:xfrm>
            <a:off x="137160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25"/>
          <p:cNvSpPr/>
          <p:nvPr/>
        </p:nvSpPr>
        <p:spPr>
          <a:xfrm>
            <a:off x="324612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25"/>
          <p:cNvSpPr/>
          <p:nvPr/>
        </p:nvSpPr>
        <p:spPr>
          <a:xfrm>
            <a:off x="1371600" y="2514600"/>
            <a:ext cx="1874520" cy="192024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25"/>
          <p:cNvSpPr/>
          <p:nvPr/>
        </p:nvSpPr>
        <p:spPr>
          <a:xfrm>
            <a:off x="1412748" y="2555748"/>
            <a:ext cx="1792224" cy="1837944"/>
          </a:xfrm>
          <a:prstGeom prst="rect">
            <a:avLst/>
          </a:prstGeom>
          <a:solidFill>
            <a:srgbClr val="2F6FBF"/>
          </a:solidFill>
          <a:ln cap="flat" cmpd="sng" w="9525">
            <a:solidFill>
              <a:srgbClr val="2F6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25"/>
          <p:cNvSpPr/>
          <p:nvPr/>
        </p:nvSpPr>
        <p:spPr>
          <a:xfrm>
            <a:off x="1417320" y="2514600"/>
            <a:ext cx="17830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備品 ＋200,000（借方）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現金 −200,000（貸方）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25"/>
          <p:cNvSpPr/>
          <p:nvPr/>
        </p:nvSpPr>
        <p:spPr>
          <a:xfrm>
            <a:off x="2825496" y="236829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25"/>
          <p:cNvSpPr/>
          <p:nvPr/>
        </p:nvSpPr>
        <p:spPr>
          <a:xfrm>
            <a:off x="2825496" y="236829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増減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5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5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5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25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5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5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5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5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5"/>
          <p:cNvSpPr/>
          <p:nvPr/>
        </p:nvSpPr>
        <p:spPr>
          <a:xfrm>
            <a:off x="5852160" y="2377440"/>
            <a:ext cx="5806440" cy="914400"/>
          </a:xfrm>
          <a:prstGeom prst="roundRect">
            <a:avLst>
              <a:gd fmla="val 8000" name="adj"/>
            </a:avLst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25"/>
          <p:cNvSpPr/>
          <p:nvPr/>
        </p:nvSpPr>
        <p:spPr>
          <a:xfrm>
            <a:off x="6080760" y="2377440"/>
            <a:ext cx="5486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仕訳：　</a:t>
            </a:r>
            <a:r>
              <a:rPr b="0" i="0" lang="en-US" sz="1450" u="none" cap="none" strike="noStrike">
                <a:solidFill>
                  <a:srgbClr val="E4EBF6"/>
                </a:solidFill>
                <a:latin typeface="Arial"/>
                <a:ea typeface="Arial"/>
                <a:cs typeface="Arial"/>
                <a:sym typeface="Arial"/>
              </a:rPr>
              <a:t>借）備品 200,000 ／ 貸）現金 200,000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5"/>
          <p:cNvSpPr/>
          <p:nvPr/>
        </p:nvSpPr>
        <p:spPr>
          <a:xfrm>
            <a:off x="5852160" y="3474720"/>
            <a:ext cx="5806440" cy="233172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25"/>
          <p:cNvSpPr/>
          <p:nvPr/>
        </p:nvSpPr>
        <p:spPr>
          <a:xfrm>
            <a:off x="6126480" y="3657600"/>
            <a:ext cx="5212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ボックスの動き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5"/>
          <p:cNvSpPr/>
          <p:nvPr/>
        </p:nvSpPr>
        <p:spPr>
          <a:xfrm>
            <a:off x="6126480" y="4114800"/>
            <a:ext cx="5257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・備品も現金もどちらも資産。資産の中身が入れ替わるだけです。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・増えた備品は左（借方）、減った現金は右（貸方）。資産の合計は変わりません。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5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色の濃い箱が今回動いたところ。増＝定位置の側、減＝反対側に入る。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5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25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5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6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26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ワーク Q5 ― 問題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6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次の取引を仕訳してみよう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6"/>
          <p:cNvSpPr/>
          <p:nvPr/>
        </p:nvSpPr>
        <p:spPr>
          <a:xfrm>
            <a:off x="502920" y="2148840"/>
            <a:ext cx="11155680" cy="1371600"/>
          </a:xfrm>
          <a:prstGeom prst="roundRect">
            <a:avLst>
              <a:gd fmla="val 5333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26"/>
          <p:cNvSpPr/>
          <p:nvPr/>
        </p:nvSpPr>
        <p:spPr>
          <a:xfrm>
            <a:off x="868680" y="2148840"/>
            <a:ext cx="104241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Q5　</a:t>
            </a:r>
            <a:r>
              <a:rPr b="0" i="0" lang="en-US" sz="17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銀行から1,000,000円を借り入れ、現金を受け取った。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26"/>
          <p:cNvSpPr/>
          <p:nvPr/>
        </p:nvSpPr>
        <p:spPr>
          <a:xfrm>
            <a:off x="2880360" y="3886200"/>
            <a:ext cx="6400800" cy="173736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26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26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28803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26"/>
          <p:cNvSpPr/>
          <p:nvPr/>
        </p:nvSpPr>
        <p:spPr>
          <a:xfrm>
            <a:off x="6080760" y="388620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9" name="Google Shape;639;p26"/>
          <p:cNvCxnSpPr/>
          <p:nvPr/>
        </p:nvCxnSpPr>
        <p:spPr>
          <a:xfrm>
            <a:off x="6080760" y="3886200"/>
            <a:ext cx="0" cy="173736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0" name="Google Shape;640;p26"/>
          <p:cNvSpPr/>
          <p:nvPr/>
        </p:nvSpPr>
        <p:spPr>
          <a:xfrm>
            <a:off x="502920" y="58978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ヒント： 「借入金」は負債。現金は増えた？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26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6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6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7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27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Q5 ― 解答・解説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27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解答と考え方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7"/>
          <p:cNvSpPr/>
          <p:nvPr/>
        </p:nvSpPr>
        <p:spPr>
          <a:xfrm>
            <a:off x="2880360" y="2148840"/>
            <a:ext cx="6400800" cy="178308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7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27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27"/>
          <p:cNvSpPr/>
          <p:nvPr/>
        </p:nvSpPr>
        <p:spPr>
          <a:xfrm>
            <a:off x="28803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27"/>
          <p:cNvSpPr/>
          <p:nvPr/>
        </p:nvSpPr>
        <p:spPr>
          <a:xfrm>
            <a:off x="6080760" y="214884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7" name="Google Shape;657;p27"/>
          <p:cNvCxnSpPr/>
          <p:nvPr/>
        </p:nvCxnSpPr>
        <p:spPr>
          <a:xfrm>
            <a:off x="6080760" y="2148840"/>
            <a:ext cx="0" cy="178308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8" name="Google Shape;658;p27"/>
          <p:cNvSpPr/>
          <p:nvPr/>
        </p:nvSpPr>
        <p:spPr>
          <a:xfrm>
            <a:off x="31089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27"/>
          <p:cNvSpPr/>
          <p:nvPr/>
        </p:nvSpPr>
        <p:spPr>
          <a:xfrm>
            <a:off x="46634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1,000,000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7"/>
          <p:cNvSpPr/>
          <p:nvPr/>
        </p:nvSpPr>
        <p:spPr>
          <a:xfrm>
            <a:off x="6309360" y="2651760"/>
            <a:ext cx="17373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借入金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7"/>
          <p:cNvSpPr/>
          <p:nvPr/>
        </p:nvSpPr>
        <p:spPr>
          <a:xfrm>
            <a:off x="7863840" y="265176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1,000,000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27"/>
          <p:cNvSpPr/>
          <p:nvPr/>
        </p:nvSpPr>
        <p:spPr>
          <a:xfrm>
            <a:off x="502920" y="4206240"/>
            <a:ext cx="11155680" cy="1783080"/>
          </a:xfrm>
          <a:prstGeom prst="roundRect">
            <a:avLst>
              <a:gd fmla="val 4103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27"/>
          <p:cNvSpPr/>
          <p:nvPr/>
        </p:nvSpPr>
        <p:spPr>
          <a:xfrm>
            <a:off x="777240" y="4389120"/>
            <a:ext cx="3657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考え方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27"/>
          <p:cNvSpPr/>
          <p:nvPr/>
        </p:nvSpPr>
        <p:spPr>
          <a:xfrm>
            <a:off x="777240" y="4800600"/>
            <a:ext cx="1060704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現金（資産）が1,000,000 増えたので借方（左）。返す義務である借入金（負債）が増えたので貸方（右）。お金は増えるが、同時に負債も増える点がポイントです。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7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27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27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8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28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ワーク Q5 ― ボックス図で確認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28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合体ボックスに数字を入れて見る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28"/>
          <p:cNvSpPr/>
          <p:nvPr/>
        </p:nvSpPr>
        <p:spPr>
          <a:xfrm>
            <a:off x="137160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8"/>
          <p:cNvSpPr/>
          <p:nvPr/>
        </p:nvSpPr>
        <p:spPr>
          <a:xfrm>
            <a:off x="3246120" y="2130552"/>
            <a:ext cx="1874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28"/>
          <p:cNvSpPr/>
          <p:nvPr/>
        </p:nvSpPr>
        <p:spPr>
          <a:xfrm>
            <a:off x="1371600" y="2514600"/>
            <a:ext cx="1874520" cy="192024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28"/>
          <p:cNvSpPr/>
          <p:nvPr/>
        </p:nvSpPr>
        <p:spPr>
          <a:xfrm>
            <a:off x="1412748" y="2555748"/>
            <a:ext cx="1792224" cy="1837944"/>
          </a:xfrm>
          <a:prstGeom prst="rect">
            <a:avLst/>
          </a:prstGeom>
          <a:solidFill>
            <a:srgbClr val="2F6FBF"/>
          </a:solidFill>
          <a:ln cap="flat" cmpd="sng" w="9525">
            <a:solidFill>
              <a:srgbClr val="2F6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28"/>
          <p:cNvSpPr/>
          <p:nvPr/>
        </p:nvSpPr>
        <p:spPr>
          <a:xfrm>
            <a:off x="1417320" y="2514600"/>
            <a:ext cx="178308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現金 ＋1,000,000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2825496" y="236829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8"/>
          <p:cNvSpPr/>
          <p:nvPr/>
        </p:nvSpPr>
        <p:spPr>
          <a:xfrm>
            <a:off x="2825496" y="236829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28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8"/>
          <p:cNvSpPr/>
          <p:nvPr/>
        </p:nvSpPr>
        <p:spPr>
          <a:xfrm>
            <a:off x="137160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8"/>
          <p:cNvSpPr/>
          <p:nvPr/>
        </p:nvSpPr>
        <p:spPr>
          <a:xfrm>
            <a:off x="3246120" y="2514600"/>
            <a:ext cx="1874520" cy="1097280"/>
          </a:xfrm>
          <a:prstGeom prst="rect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28"/>
          <p:cNvSpPr/>
          <p:nvPr/>
        </p:nvSpPr>
        <p:spPr>
          <a:xfrm>
            <a:off x="3287268" y="2555748"/>
            <a:ext cx="1792224" cy="1014984"/>
          </a:xfrm>
          <a:prstGeom prst="rect">
            <a:avLst/>
          </a:prstGeom>
          <a:solidFill>
            <a:srgbClr val="5AA0DB"/>
          </a:solidFill>
          <a:ln cap="flat" cmpd="sng" w="9525">
            <a:solidFill>
              <a:srgbClr val="5AA0D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28"/>
          <p:cNvSpPr/>
          <p:nvPr/>
        </p:nvSpPr>
        <p:spPr>
          <a:xfrm>
            <a:off x="3291840" y="2514600"/>
            <a:ext cx="178308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12700" spcFirstLastPara="1" rIns="12700" wrap="square" tIns="1270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借入金 ＋1,000,000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貸方に記入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8"/>
          <p:cNvSpPr/>
          <p:nvPr/>
        </p:nvSpPr>
        <p:spPr>
          <a:xfrm>
            <a:off x="4700016" y="2368296"/>
            <a:ext cx="457200" cy="457200"/>
          </a:xfrm>
          <a:prstGeom prst="ellipse">
            <a:avLst/>
          </a:prstGeom>
          <a:solidFill>
            <a:srgbClr val="C6A24A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28"/>
          <p:cNvSpPr/>
          <p:nvPr/>
        </p:nvSpPr>
        <p:spPr>
          <a:xfrm>
            <a:off x="4700016" y="236829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増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8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28"/>
          <p:cNvSpPr/>
          <p:nvPr/>
        </p:nvSpPr>
        <p:spPr>
          <a:xfrm>
            <a:off x="3246120" y="3611880"/>
            <a:ext cx="1874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8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solidFill>
            <a:srgbClr val="E3E9F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28"/>
          <p:cNvSpPr/>
          <p:nvPr/>
        </p:nvSpPr>
        <p:spPr>
          <a:xfrm>
            <a:off x="3246120" y="4480560"/>
            <a:ext cx="18745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28"/>
          <p:cNvSpPr/>
          <p:nvPr/>
        </p:nvSpPr>
        <p:spPr>
          <a:xfrm>
            <a:off x="5852160" y="2377440"/>
            <a:ext cx="5806440" cy="914400"/>
          </a:xfrm>
          <a:prstGeom prst="roundRect">
            <a:avLst>
              <a:gd fmla="val 8000" name="adj"/>
            </a:avLst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28"/>
          <p:cNvSpPr/>
          <p:nvPr/>
        </p:nvSpPr>
        <p:spPr>
          <a:xfrm>
            <a:off x="6080760" y="2377440"/>
            <a:ext cx="5486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仕訳：　</a:t>
            </a:r>
            <a:r>
              <a:rPr b="0" i="0" lang="en-US" sz="1450" u="none" cap="none" strike="noStrike">
                <a:solidFill>
                  <a:srgbClr val="E4EBF6"/>
                </a:solidFill>
                <a:latin typeface="Arial"/>
                <a:ea typeface="Arial"/>
                <a:cs typeface="Arial"/>
                <a:sym typeface="Arial"/>
              </a:rPr>
              <a:t>借）現金 1,000,000 ／ 貸）借入金 1,000,000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28"/>
          <p:cNvSpPr/>
          <p:nvPr/>
        </p:nvSpPr>
        <p:spPr>
          <a:xfrm>
            <a:off x="5852160" y="3474720"/>
            <a:ext cx="5806440" cy="2331720"/>
          </a:xfrm>
          <a:prstGeom prst="roundRect">
            <a:avLst>
              <a:gd fmla="val 3137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28"/>
          <p:cNvSpPr/>
          <p:nvPr/>
        </p:nvSpPr>
        <p:spPr>
          <a:xfrm>
            <a:off x="6126480" y="3657600"/>
            <a:ext cx="52120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ボックスの動き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8"/>
          <p:cNvSpPr/>
          <p:nvPr/>
        </p:nvSpPr>
        <p:spPr>
          <a:xfrm>
            <a:off x="6126480" y="4114800"/>
            <a:ext cx="5257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・現金（資産）が増加 → 定位置の左（借方）に ＋1,000,000。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・返す義務の借入金（負債）が増加 → 定位置の右（貸方）に ＋1,000,000。お金は増えるが負債も増えます。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28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色の濃い箱が今回動いたところ。増＝定位置の側、減＝反対側に入る。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8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8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ワーク Q5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8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9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29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まとめ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9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仕訳のコツ 3つ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9"/>
          <p:cNvSpPr/>
          <p:nvPr/>
        </p:nvSpPr>
        <p:spPr>
          <a:xfrm>
            <a:off x="502920" y="2194560"/>
            <a:ext cx="11155680" cy="123444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29"/>
          <p:cNvSpPr/>
          <p:nvPr/>
        </p:nvSpPr>
        <p:spPr>
          <a:xfrm>
            <a:off x="777240" y="2496312"/>
            <a:ext cx="640080" cy="640080"/>
          </a:xfrm>
          <a:prstGeom prst="ellipse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9"/>
          <p:cNvSpPr/>
          <p:nvPr/>
        </p:nvSpPr>
        <p:spPr>
          <a:xfrm>
            <a:off x="777240" y="2496312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9"/>
          <p:cNvSpPr/>
          <p:nvPr/>
        </p:nvSpPr>
        <p:spPr>
          <a:xfrm>
            <a:off x="1691640" y="2359152"/>
            <a:ext cx="96926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まず「現金」から考える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9"/>
          <p:cNvSpPr/>
          <p:nvPr/>
        </p:nvSpPr>
        <p:spPr>
          <a:xfrm>
            <a:off x="1691640" y="2852928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取引で現金が増えたか減ったかを起点にすると、もう片方の科目が見つけやすい。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9"/>
          <p:cNvSpPr/>
          <p:nvPr/>
        </p:nvSpPr>
        <p:spPr>
          <a:xfrm>
            <a:off x="502920" y="3593592"/>
            <a:ext cx="11155680" cy="123444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29"/>
          <p:cNvSpPr/>
          <p:nvPr/>
        </p:nvSpPr>
        <p:spPr>
          <a:xfrm>
            <a:off x="777240" y="3895344"/>
            <a:ext cx="640080" cy="640080"/>
          </a:xfrm>
          <a:prstGeom prst="ellipse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29"/>
          <p:cNvSpPr/>
          <p:nvPr/>
        </p:nvSpPr>
        <p:spPr>
          <a:xfrm>
            <a:off x="777240" y="3895344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9"/>
          <p:cNvSpPr/>
          <p:nvPr/>
        </p:nvSpPr>
        <p:spPr>
          <a:xfrm>
            <a:off x="1691640" y="3758184"/>
            <a:ext cx="96926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ボックス図＝ホームを覚える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9"/>
          <p:cNvSpPr/>
          <p:nvPr/>
        </p:nvSpPr>
        <p:spPr>
          <a:xfrm>
            <a:off x="1691640" y="4251960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左（借方）は資産・費用、右（貸方）は負債・純資産・収益。増減で左右が決まる。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9"/>
          <p:cNvSpPr/>
          <p:nvPr/>
        </p:nvSpPr>
        <p:spPr>
          <a:xfrm>
            <a:off x="502920" y="4992624"/>
            <a:ext cx="11155680" cy="1234440"/>
          </a:xfrm>
          <a:prstGeom prst="roundRect">
            <a:avLst>
              <a:gd fmla="val 5926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29"/>
          <p:cNvSpPr/>
          <p:nvPr/>
        </p:nvSpPr>
        <p:spPr>
          <a:xfrm>
            <a:off x="777240" y="5294376"/>
            <a:ext cx="640080" cy="640080"/>
          </a:xfrm>
          <a:prstGeom prst="ellipse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29"/>
          <p:cNvSpPr/>
          <p:nvPr/>
        </p:nvSpPr>
        <p:spPr>
          <a:xfrm>
            <a:off x="777240" y="5294376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9"/>
          <p:cNvSpPr/>
          <p:nvPr/>
        </p:nvSpPr>
        <p:spPr>
          <a:xfrm>
            <a:off x="1691640" y="5157216"/>
            <a:ext cx="96926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左右の金額は必ず一致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9"/>
          <p:cNvSpPr/>
          <p:nvPr/>
        </p:nvSpPr>
        <p:spPr>
          <a:xfrm>
            <a:off x="1691640" y="5650992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貸借が合わなければどこかが間違い。合計チェックが最初の検算になる。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9"/>
          <p:cNvSpPr/>
          <p:nvPr/>
        </p:nvSpPr>
        <p:spPr>
          <a:xfrm>
            <a:off x="502920" y="594360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この仕訳が積み重なって、第1弾で学んだ BS・PL になります。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9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9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まとめ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29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基礎① ― 取引の二面性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1つの取引には、必ず「2つの面」がある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502920" y="2103120"/>
            <a:ext cx="11155680" cy="914400"/>
          </a:xfrm>
          <a:prstGeom prst="roundRect">
            <a:avLst>
              <a:gd fmla="val 6000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777240" y="2103120"/>
            <a:ext cx="106070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例： </a:t>
            </a:r>
            <a:r>
              <a:rPr b="0" i="0" lang="en-US" sz="14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「商品を現金5,000円で売った」― この1件には “現金が増えた” と “売上が立った” の2つの面が同時にある。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502920" y="3291840"/>
            <a:ext cx="5394960" cy="1600200"/>
          </a:xfrm>
          <a:prstGeom prst="roundRect">
            <a:avLst>
              <a:gd fmla="val 5714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5"/>
          <p:cNvSpPr/>
          <p:nvPr/>
        </p:nvSpPr>
        <p:spPr>
          <a:xfrm>
            <a:off x="822960" y="3749040"/>
            <a:ext cx="685800" cy="685800"/>
          </a:xfrm>
          <a:prstGeom prst="ellipse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5"/>
          <p:cNvSpPr/>
          <p:nvPr/>
        </p:nvSpPr>
        <p:spPr>
          <a:xfrm>
            <a:off x="822960" y="374904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1645920" y="3611880"/>
            <a:ext cx="4023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面A：現金が増えた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1645920" y="4160520"/>
            <a:ext cx="3977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お金（資産）が5,000 増えた、という結果。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6263640" y="3291840"/>
            <a:ext cx="5394960" cy="1600200"/>
          </a:xfrm>
          <a:prstGeom prst="roundRect">
            <a:avLst>
              <a:gd fmla="val 5714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6583680" y="3749040"/>
            <a:ext cx="685800" cy="685800"/>
          </a:xfrm>
          <a:prstGeom prst="ellipse">
            <a:avLst/>
          </a:prstGeom>
          <a:solidFill>
            <a:srgbClr val="C6A2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6583680" y="374904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7406640" y="3611880"/>
            <a:ext cx="40233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面B：売上が立った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7406640" y="4160520"/>
            <a:ext cx="3977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商品を売って売上（収益）が発生した、という原因。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502920" y="5120640"/>
            <a:ext cx="11155680" cy="1005840"/>
          </a:xfrm>
          <a:prstGeom prst="roundRect">
            <a:avLst>
              <a:gd fmla="val 7273" name="adj"/>
            </a:avLst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822960" y="5120640"/>
            <a:ext cx="105156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6A24A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C6A24A"/>
                </a:solidFill>
                <a:latin typeface="Arial"/>
                <a:ea typeface="Arial"/>
                <a:cs typeface="Arial"/>
                <a:sym typeface="Arial"/>
              </a:rPr>
              <a:t>だから仕訳は「左」と「右」のペアで書く。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D7E1F2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D7E1F2"/>
                </a:solidFill>
                <a:latin typeface="Arial"/>
                <a:ea typeface="Arial"/>
                <a:cs typeface="Arial"/>
                <a:sym typeface="Arial"/>
              </a:rPr>
              <a:t>2つの面をそれぞれ左（借方）と右（貸方）に記録する ― これが複式簿記の基本の形です。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仕訳の基礎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6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基礎② ― 借方と貸方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左を「借方」、右を「貸方」と呼ぶだけ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502920" y="2103120"/>
            <a:ext cx="5074920" cy="3840480"/>
          </a:xfrm>
          <a:prstGeom prst="roundRect">
            <a:avLst>
              <a:gd fmla="val 1905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6"/>
          <p:cNvSpPr/>
          <p:nvPr/>
        </p:nvSpPr>
        <p:spPr>
          <a:xfrm>
            <a:off x="777240" y="233172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覚え方はシンプル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777240" y="2834640"/>
            <a:ext cx="457200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漢字の意味は気にしなくてOK。位置の名前だと割り切る。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1E2933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かり方 → 左、かし方 → 右。「かり」の “り” は左はらい、「かし」の “し” は右はらい、と覚えると簡単。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1つの取引を必ず左右ペアで書き、左右の合計金額は必ず一致する（＝貸借一致）。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5852160" y="2331720"/>
            <a:ext cx="5806440" cy="2286000"/>
          </a:xfrm>
          <a:prstGeom prst="rect">
            <a:avLst/>
          </a:prstGeom>
          <a:solidFill>
            <a:srgbClr val="FFFFFF"/>
          </a:solidFill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5852160" y="2331720"/>
            <a:ext cx="2903220" cy="502920"/>
          </a:xfrm>
          <a:prstGeom prst="rect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8755380" y="2331720"/>
            <a:ext cx="2903220" cy="502920"/>
          </a:xfrm>
          <a:prstGeom prst="rect">
            <a:avLst/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5852160" y="2331720"/>
            <a:ext cx="29032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6"/>
          <p:cNvSpPr/>
          <p:nvPr/>
        </p:nvSpPr>
        <p:spPr>
          <a:xfrm>
            <a:off x="8755380" y="2331720"/>
            <a:ext cx="29032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" name="Google Shape;93;p6"/>
          <p:cNvCxnSpPr/>
          <p:nvPr/>
        </p:nvCxnSpPr>
        <p:spPr>
          <a:xfrm>
            <a:off x="8755380" y="2331720"/>
            <a:ext cx="0" cy="2286000"/>
          </a:xfrm>
          <a:prstGeom prst="straightConnector1">
            <a:avLst/>
          </a:prstGeom>
          <a:noFill/>
          <a:ln cap="flat" cmpd="sng" w="15875">
            <a:solidFill>
              <a:srgbClr val="27406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6"/>
          <p:cNvSpPr/>
          <p:nvPr/>
        </p:nvSpPr>
        <p:spPr>
          <a:xfrm>
            <a:off x="6080760" y="2834640"/>
            <a:ext cx="14401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6"/>
          <p:cNvSpPr/>
          <p:nvPr/>
        </p:nvSpPr>
        <p:spPr>
          <a:xfrm>
            <a:off x="7338060" y="283464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5,000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8983980" y="2834640"/>
            <a:ext cx="14401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売上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0241280" y="2834640"/>
            <a:ext cx="1188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5,000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5852160" y="4846320"/>
            <a:ext cx="58064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例）商品を現金5,000円で売った → 左に現金（増えたお金）、右に売上。金額はどちらも5,000で一致。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仕訳の基礎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基礎③ ― BSとPLを「箱」で見る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まずはBSとPLを、別々の箱でイメージする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7"/>
          <p:cNvSpPr/>
          <p:nvPr/>
        </p:nvSpPr>
        <p:spPr>
          <a:xfrm>
            <a:off x="914400" y="2148840"/>
            <a:ext cx="4023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BS（財産の状態）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1" name="Google Shape;111;p7"/>
          <p:cNvCxnSpPr/>
          <p:nvPr/>
        </p:nvCxnSpPr>
        <p:spPr>
          <a:xfrm>
            <a:off x="1051560" y="2788920"/>
            <a:ext cx="0" cy="2148840"/>
          </a:xfrm>
          <a:prstGeom prst="straightConnector1">
            <a:avLst/>
          </a:prstGeom>
          <a:noFill/>
          <a:ln cap="flat" cmpd="sng" w="19050">
            <a:solidFill>
              <a:srgbClr val="1E293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2" name="Google Shape;112;p7"/>
          <p:cNvSpPr/>
          <p:nvPr/>
        </p:nvSpPr>
        <p:spPr>
          <a:xfrm>
            <a:off x="1371600" y="2743200"/>
            <a:ext cx="1417320" cy="2194560"/>
          </a:xfrm>
          <a:prstGeom prst="rect">
            <a:avLst/>
          </a:prstGeom>
          <a:solidFill>
            <a:srgbClr val="2F6FB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"/>
          <p:cNvSpPr/>
          <p:nvPr/>
        </p:nvSpPr>
        <p:spPr>
          <a:xfrm>
            <a:off x="1371600" y="2743200"/>
            <a:ext cx="141732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7"/>
          <p:cNvSpPr/>
          <p:nvPr/>
        </p:nvSpPr>
        <p:spPr>
          <a:xfrm>
            <a:off x="2788920" y="2743200"/>
            <a:ext cx="1417320" cy="1234440"/>
          </a:xfrm>
          <a:prstGeom prst="rect">
            <a:avLst/>
          </a:prstGeom>
          <a:solidFill>
            <a:srgbClr val="5AA0DB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"/>
          <p:cNvSpPr/>
          <p:nvPr/>
        </p:nvSpPr>
        <p:spPr>
          <a:xfrm>
            <a:off x="2788920" y="2743200"/>
            <a:ext cx="141732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7"/>
          <p:cNvSpPr/>
          <p:nvPr/>
        </p:nvSpPr>
        <p:spPr>
          <a:xfrm>
            <a:off x="2788920" y="3977640"/>
            <a:ext cx="1417320" cy="960120"/>
          </a:xfrm>
          <a:prstGeom prst="rect">
            <a:avLst/>
          </a:prstGeom>
          <a:solidFill>
            <a:srgbClr val="9AC8EE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"/>
          <p:cNvSpPr/>
          <p:nvPr/>
        </p:nvSpPr>
        <p:spPr>
          <a:xfrm>
            <a:off x="2788920" y="3977640"/>
            <a:ext cx="141732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7"/>
          <p:cNvSpPr/>
          <p:nvPr/>
        </p:nvSpPr>
        <p:spPr>
          <a:xfrm>
            <a:off x="822960" y="5074920"/>
            <a:ext cx="42062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左＝運用（何に使ったか） ／ 右＝調達（どう集めたか）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9" name="Google Shape;119;p7"/>
          <p:cNvCxnSpPr/>
          <p:nvPr/>
        </p:nvCxnSpPr>
        <p:spPr>
          <a:xfrm>
            <a:off x="6080760" y="2194560"/>
            <a:ext cx="0" cy="3108960"/>
          </a:xfrm>
          <a:prstGeom prst="straightConnector1">
            <a:avLst/>
          </a:prstGeom>
          <a:noFill/>
          <a:ln cap="flat" cmpd="sng" w="19050">
            <a:solidFill>
              <a:srgbClr val="5D77A3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20" name="Google Shape;120;p7"/>
          <p:cNvSpPr/>
          <p:nvPr/>
        </p:nvSpPr>
        <p:spPr>
          <a:xfrm>
            <a:off x="7040880" y="2148840"/>
            <a:ext cx="4206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PL（1年のもうけ）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7"/>
          <p:cNvSpPr/>
          <p:nvPr/>
        </p:nvSpPr>
        <p:spPr>
          <a:xfrm>
            <a:off x="7680960" y="3291840"/>
            <a:ext cx="1417320" cy="1645920"/>
          </a:xfrm>
          <a:prstGeom prst="rect">
            <a:avLst/>
          </a:prstGeom>
          <a:solidFill>
            <a:srgbClr val="8A8F98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7680960" y="3291840"/>
            <a:ext cx="14173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"/>
          <p:cNvSpPr/>
          <p:nvPr/>
        </p:nvSpPr>
        <p:spPr>
          <a:xfrm>
            <a:off x="9098280" y="2743200"/>
            <a:ext cx="1417320" cy="2194560"/>
          </a:xfrm>
          <a:prstGeom prst="rect">
            <a:avLst/>
          </a:prstGeom>
          <a:solidFill>
            <a:srgbClr val="D0483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9098280" y="2743200"/>
            <a:ext cx="141732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5" name="Google Shape;125;p7"/>
          <p:cNvCxnSpPr/>
          <p:nvPr/>
        </p:nvCxnSpPr>
        <p:spPr>
          <a:xfrm rot="10800000">
            <a:off x="10744200" y="3017520"/>
            <a:ext cx="0" cy="1920240"/>
          </a:xfrm>
          <a:prstGeom prst="straightConnector1">
            <a:avLst/>
          </a:prstGeom>
          <a:noFill/>
          <a:ln cap="flat" cmpd="sng" w="19050">
            <a:solidFill>
              <a:srgbClr val="1E293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6" name="Google Shape;126;p7"/>
          <p:cNvSpPr/>
          <p:nvPr/>
        </p:nvSpPr>
        <p:spPr>
          <a:xfrm>
            <a:off x="6949440" y="5074920"/>
            <a:ext cx="43891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売上高（収益）から費用を引いた差が「利益」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/>
          <p:nvPr/>
        </p:nvSpPr>
        <p:spPr>
          <a:xfrm>
            <a:off x="502920" y="5715000"/>
            <a:ext cx="11155680" cy="548640"/>
          </a:xfrm>
          <a:prstGeom prst="roundRect">
            <a:avLst>
              <a:gd fmla="val 10000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"/>
          <p:cNvSpPr/>
          <p:nvPr/>
        </p:nvSpPr>
        <p:spPr>
          <a:xfrm>
            <a:off x="777240" y="5715000"/>
            <a:ext cx="106070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ここまでは第1弾の復習。次のページで、この2つの箱を1本につなげます。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ボックス図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E8B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基礎③ ― 2つの箱は1本につながる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8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左に来るのが借方、右に来るのが貸方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2468880" y="2194560"/>
            <a:ext cx="1691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4160520" y="2194560"/>
            <a:ext cx="1691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8B7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E8B7F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2468880" y="2606040"/>
            <a:ext cx="1691640" cy="1828800"/>
          </a:xfrm>
          <a:prstGeom prst="rect">
            <a:avLst/>
          </a:prstGeom>
          <a:solidFill>
            <a:srgbClr val="2F6FB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"/>
          <p:cNvSpPr/>
          <p:nvPr/>
        </p:nvSpPr>
        <p:spPr>
          <a:xfrm>
            <a:off x="2468880" y="2606040"/>
            <a:ext cx="169164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2468880" y="4480560"/>
            <a:ext cx="1691640" cy="1234440"/>
          </a:xfrm>
          <a:prstGeom prst="rect">
            <a:avLst/>
          </a:prstGeom>
          <a:solidFill>
            <a:srgbClr val="8A8F98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2468880" y="4480560"/>
            <a:ext cx="16916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/>
          <p:nvPr/>
        </p:nvSpPr>
        <p:spPr>
          <a:xfrm>
            <a:off x="4160520" y="2606040"/>
            <a:ext cx="1691640" cy="960120"/>
          </a:xfrm>
          <a:prstGeom prst="rect">
            <a:avLst/>
          </a:prstGeom>
          <a:solidFill>
            <a:srgbClr val="5AA0DB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"/>
          <p:cNvSpPr/>
          <p:nvPr/>
        </p:nvSpPr>
        <p:spPr>
          <a:xfrm>
            <a:off x="4160520" y="2606040"/>
            <a:ext cx="169164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4160520" y="3566160"/>
            <a:ext cx="1691640" cy="868680"/>
          </a:xfrm>
          <a:prstGeom prst="rect">
            <a:avLst/>
          </a:prstGeom>
          <a:solidFill>
            <a:srgbClr val="9AC8EE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"/>
          <p:cNvSpPr/>
          <p:nvPr/>
        </p:nvSpPr>
        <p:spPr>
          <a:xfrm>
            <a:off x="4160520" y="3566160"/>
            <a:ext cx="16916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8"/>
          <p:cNvSpPr/>
          <p:nvPr/>
        </p:nvSpPr>
        <p:spPr>
          <a:xfrm>
            <a:off x="4160520" y="4480560"/>
            <a:ext cx="1691640" cy="1234440"/>
          </a:xfrm>
          <a:prstGeom prst="rect">
            <a:avLst/>
          </a:prstGeom>
          <a:solidFill>
            <a:srgbClr val="D0483F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"/>
          <p:cNvSpPr/>
          <p:nvPr/>
        </p:nvSpPr>
        <p:spPr>
          <a:xfrm>
            <a:off x="4160520" y="4480560"/>
            <a:ext cx="16916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売上高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2" name="Google Shape;152;p8"/>
          <p:cNvCxnSpPr/>
          <p:nvPr/>
        </p:nvCxnSpPr>
        <p:spPr>
          <a:xfrm>
            <a:off x="5989320" y="2606040"/>
            <a:ext cx="0" cy="1828800"/>
          </a:xfrm>
          <a:prstGeom prst="straightConnector1">
            <a:avLst/>
          </a:prstGeom>
          <a:noFill/>
          <a:ln cap="flat" cmpd="sng" w="25400">
            <a:solidFill>
              <a:srgbClr val="5D77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3" name="Google Shape;153;p8"/>
          <p:cNvSpPr/>
          <p:nvPr/>
        </p:nvSpPr>
        <p:spPr>
          <a:xfrm>
            <a:off x="6126480" y="2926080"/>
            <a:ext cx="173736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BS部分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資産＝負債＋純資産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4" name="Google Shape;154;p8"/>
          <p:cNvCxnSpPr/>
          <p:nvPr/>
        </p:nvCxnSpPr>
        <p:spPr>
          <a:xfrm>
            <a:off x="5989320" y="4480560"/>
            <a:ext cx="0" cy="1234440"/>
          </a:xfrm>
          <a:prstGeom prst="straightConnector1">
            <a:avLst/>
          </a:prstGeom>
          <a:noFill/>
          <a:ln cap="flat" cmpd="sng" w="25400">
            <a:solidFill>
              <a:srgbClr val="5D77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5" name="Google Shape;155;p8"/>
          <p:cNvSpPr/>
          <p:nvPr/>
        </p:nvSpPr>
        <p:spPr>
          <a:xfrm>
            <a:off x="6126480" y="4617720"/>
            <a:ext cx="17373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0483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D0483F"/>
                </a:solidFill>
                <a:latin typeface="Arial"/>
                <a:ea typeface="Arial"/>
                <a:cs typeface="Arial"/>
                <a:sym typeface="Arial"/>
              </a:rPr>
              <a:t>PL部分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0483F"/>
              </a:buClr>
              <a:buSzPts val="1150"/>
              <a:buFont typeface="Arial"/>
              <a:buNone/>
            </a:pPr>
            <a:r>
              <a:rPr b="1" i="0" lang="en-US" sz="1150" u="none" cap="none" strike="noStrike">
                <a:solidFill>
                  <a:srgbClr val="D0483F"/>
                </a:solidFill>
                <a:latin typeface="Arial"/>
                <a:ea typeface="Arial"/>
                <a:cs typeface="Arial"/>
                <a:sym typeface="Arial"/>
              </a:rPr>
              <a:t>費用と売上高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/>
          <p:nvPr/>
        </p:nvSpPr>
        <p:spPr>
          <a:xfrm>
            <a:off x="8229600" y="2606040"/>
            <a:ext cx="3429000" cy="3246120"/>
          </a:xfrm>
          <a:prstGeom prst="roundRect">
            <a:avLst>
              <a:gd fmla="val 2817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8"/>
          <p:cNvSpPr/>
          <p:nvPr/>
        </p:nvSpPr>
        <p:spPr>
          <a:xfrm>
            <a:off x="8503920" y="2834640"/>
            <a:ext cx="2926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この図から分かること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/>
          <p:nvPr/>
        </p:nvSpPr>
        <p:spPr>
          <a:xfrm>
            <a:off x="8503920" y="3337560"/>
            <a:ext cx="292608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F6FB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F6FBF"/>
                </a:solidFill>
                <a:latin typeface="Arial"/>
                <a:ea typeface="Arial"/>
                <a:cs typeface="Arial"/>
                <a:sym typeface="Arial"/>
              </a:rPr>
              <a:t>左（借方）＝ 資産・費用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D0483F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D0483F"/>
                </a:solidFill>
                <a:latin typeface="Arial"/>
                <a:ea typeface="Arial"/>
                <a:cs typeface="Arial"/>
                <a:sym typeface="Arial"/>
              </a:rPr>
              <a:t>右（貸方）＝ 負債・純資産・収益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この「定位置」こそが、次ページのホームポジション。仕訳はこの並びに置くだけ。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502920" y="5989320"/>
            <a:ext cx="111556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上（BS）＝ 資産と負債＋純資産が釣り合う。下（PL）＝ 売上高－費用の利益が純資産に積み上がる（第1弾の復習）。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ボックス図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9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基礎④ ― 5つの箱とホームポジション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9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だから、5グループには“定位置”がある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502920" y="2057400"/>
            <a:ext cx="11155680" cy="502920"/>
          </a:xfrm>
          <a:prstGeom prst="rect">
            <a:avLst/>
          </a:prstGeom>
          <a:solidFill>
            <a:srgbClr val="162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9"/>
          <p:cNvSpPr/>
          <p:nvPr/>
        </p:nvSpPr>
        <p:spPr>
          <a:xfrm>
            <a:off x="685800" y="2057400"/>
            <a:ext cx="2194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グループ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2880360" y="2057400"/>
            <a:ext cx="4206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主な勘定科目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9"/>
          <p:cNvSpPr/>
          <p:nvPr/>
        </p:nvSpPr>
        <p:spPr>
          <a:xfrm>
            <a:off x="7086600" y="2057400"/>
            <a:ext cx="24688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定位置（ホーム）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9"/>
          <p:cNvSpPr/>
          <p:nvPr/>
        </p:nvSpPr>
        <p:spPr>
          <a:xfrm>
            <a:off x="9555480" y="2057400"/>
            <a:ext cx="2286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増えたら/減ったら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9"/>
          <p:cNvSpPr/>
          <p:nvPr/>
        </p:nvSpPr>
        <p:spPr>
          <a:xfrm>
            <a:off x="502920" y="2560320"/>
            <a:ext cx="11155680" cy="640080"/>
          </a:xfrm>
          <a:prstGeom prst="rect">
            <a:avLst/>
          </a:prstGeom>
          <a:solidFill>
            <a:srgbClr val="F0F4FA"/>
          </a:solidFill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9"/>
          <p:cNvSpPr/>
          <p:nvPr/>
        </p:nvSpPr>
        <p:spPr>
          <a:xfrm>
            <a:off x="685800" y="2697480"/>
            <a:ext cx="1737360" cy="365760"/>
          </a:xfrm>
          <a:prstGeom prst="roundRect">
            <a:avLst>
              <a:gd fmla="val 12500" name="adj"/>
            </a:avLst>
          </a:prstGeom>
          <a:solidFill>
            <a:srgbClr val="2F6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9"/>
          <p:cNvSpPr/>
          <p:nvPr/>
        </p:nvSpPr>
        <p:spPr>
          <a:xfrm>
            <a:off x="685800" y="2697480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資産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9"/>
          <p:cNvSpPr/>
          <p:nvPr/>
        </p:nvSpPr>
        <p:spPr>
          <a:xfrm>
            <a:off x="2880360" y="256032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現金・売掛金・商品・設備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7086600" y="2560320"/>
            <a:ext cx="2286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5FA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E5FA8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9555480" y="2560320"/>
            <a:ext cx="21031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増：借方／減：貸方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502920" y="3200400"/>
            <a:ext cx="111556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685800" y="3337560"/>
            <a:ext cx="1737360" cy="365760"/>
          </a:xfrm>
          <a:prstGeom prst="roundRect">
            <a:avLst>
              <a:gd fmla="val 12500" name="adj"/>
            </a:avLst>
          </a:prstGeom>
          <a:solidFill>
            <a:srgbClr val="8A8F9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"/>
          <p:cNvSpPr/>
          <p:nvPr/>
        </p:nvSpPr>
        <p:spPr>
          <a:xfrm>
            <a:off x="685800" y="3337560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費用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2880360" y="320040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仕入・給与・家賃・減価償却費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9"/>
          <p:cNvSpPr/>
          <p:nvPr/>
        </p:nvSpPr>
        <p:spPr>
          <a:xfrm>
            <a:off x="7086600" y="3200400"/>
            <a:ext cx="2286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5FA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E5FA8"/>
                </a:solidFill>
                <a:latin typeface="Arial"/>
                <a:ea typeface="Arial"/>
                <a:cs typeface="Arial"/>
                <a:sym typeface="Arial"/>
              </a:rPr>
              <a:t>借方（左）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9555480" y="3200400"/>
            <a:ext cx="21031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増：借方／減：貸方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502920" y="3840480"/>
            <a:ext cx="11155680" cy="640080"/>
          </a:xfrm>
          <a:prstGeom prst="rect">
            <a:avLst/>
          </a:prstGeom>
          <a:solidFill>
            <a:srgbClr val="F0F4FA"/>
          </a:solidFill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"/>
          <p:cNvSpPr/>
          <p:nvPr/>
        </p:nvSpPr>
        <p:spPr>
          <a:xfrm>
            <a:off x="685800" y="3977640"/>
            <a:ext cx="1737360" cy="365760"/>
          </a:xfrm>
          <a:prstGeom prst="roundRect">
            <a:avLst>
              <a:gd fmla="val 12500" name="adj"/>
            </a:avLst>
          </a:prstGeom>
          <a:solidFill>
            <a:srgbClr val="5AA0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9"/>
          <p:cNvSpPr/>
          <p:nvPr/>
        </p:nvSpPr>
        <p:spPr>
          <a:xfrm>
            <a:off x="685800" y="3977640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負債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2880360" y="384048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買掛金・借入金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7086600" y="3840480"/>
            <a:ext cx="2286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453C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B0453C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9555480" y="3840480"/>
            <a:ext cx="21031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増：貸方／減：借方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502920" y="4480560"/>
            <a:ext cx="11155680" cy="64008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9"/>
          <p:cNvSpPr/>
          <p:nvPr/>
        </p:nvSpPr>
        <p:spPr>
          <a:xfrm>
            <a:off x="685800" y="4617720"/>
            <a:ext cx="1737360" cy="365760"/>
          </a:xfrm>
          <a:prstGeom prst="roundRect">
            <a:avLst>
              <a:gd fmla="val 12500" name="adj"/>
            </a:avLst>
          </a:prstGeom>
          <a:solidFill>
            <a:srgbClr val="5D77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9"/>
          <p:cNvSpPr/>
          <p:nvPr/>
        </p:nvSpPr>
        <p:spPr>
          <a:xfrm>
            <a:off x="685800" y="4617720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純資産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2880360" y="448056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資本金・利益剰余金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7086600" y="4480560"/>
            <a:ext cx="2286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453C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B0453C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9555480" y="4480560"/>
            <a:ext cx="21031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増：貸方／減：借方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502920" y="5120640"/>
            <a:ext cx="11155680" cy="640080"/>
          </a:xfrm>
          <a:prstGeom prst="rect">
            <a:avLst/>
          </a:prstGeom>
          <a:solidFill>
            <a:srgbClr val="F0F4FA"/>
          </a:solidFill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685800" y="5257800"/>
            <a:ext cx="1737360" cy="365760"/>
          </a:xfrm>
          <a:prstGeom prst="roundRect">
            <a:avLst>
              <a:gd fmla="val 12500" name="adj"/>
            </a:avLst>
          </a:prstGeom>
          <a:solidFill>
            <a:srgbClr val="D048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"/>
          <p:cNvSpPr/>
          <p:nvPr/>
        </p:nvSpPr>
        <p:spPr>
          <a:xfrm>
            <a:off x="685800" y="5257800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収益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2880360" y="512064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売上・受取利息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7086600" y="5120640"/>
            <a:ext cx="2286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0453C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B0453C"/>
                </a:solidFill>
                <a:latin typeface="Arial"/>
                <a:ea typeface="Arial"/>
                <a:cs typeface="Arial"/>
                <a:sym typeface="Arial"/>
              </a:rPr>
              <a:t>貸方（右）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9555480" y="5120640"/>
            <a:ext cx="21031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増：貸方／減：借方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色は前ページのボックス図と対応（青系＝左、赤＝収益は右）。定位置側に来れば増加、反対側に来れば減少。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仕訳の基礎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基礎⑤ ― 増えた・減ったで置く側が決まる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「定位置」と「その反対」を使い分ける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0"/>
          <p:cNvSpPr/>
          <p:nvPr/>
        </p:nvSpPr>
        <p:spPr>
          <a:xfrm>
            <a:off x="502920" y="2194560"/>
            <a:ext cx="5394960" cy="3611880"/>
          </a:xfrm>
          <a:prstGeom prst="roundRect">
            <a:avLst>
              <a:gd fmla="val 2532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"/>
          <p:cNvSpPr/>
          <p:nvPr/>
        </p:nvSpPr>
        <p:spPr>
          <a:xfrm>
            <a:off x="502920" y="2194560"/>
            <a:ext cx="5394960" cy="640080"/>
          </a:xfrm>
          <a:prstGeom prst="roundRect">
            <a:avLst>
              <a:gd fmla="val 14286" name="adj"/>
            </a:avLst>
          </a:prstGeom>
          <a:solidFill>
            <a:srgbClr val="1E5F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"/>
          <p:cNvSpPr/>
          <p:nvPr/>
        </p:nvSpPr>
        <p:spPr>
          <a:xfrm>
            <a:off x="502920" y="2514600"/>
            <a:ext cx="5394960" cy="320040"/>
          </a:xfrm>
          <a:prstGeom prst="rect">
            <a:avLst/>
          </a:prstGeom>
          <a:solidFill>
            <a:srgbClr val="1E5F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0"/>
          <p:cNvSpPr/>
          <p:nvPr/>
        </p:nvSpPr>
        <p:spPr>
          <a:xfrm>
            <a:off x="777240" y="2194560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借方（左）に来る例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0"/>
          <p:cNvSpPr/>
          <p:nvPr/>
        </p:nvSpPr>
        <p:spPr>
          <a:xfrm>
            <a:off x="822960" y="306324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現金が増えた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822960" y="3410712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資産の増加 → 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4" name="Google Shape;224;p10"/>
          <p:cNvCxnSpPr/>
          <p:nvPr/>
        </p:nvCxnSpPr>
        <p:spPr>
          <a:xfrm>
            <a:off x="822960" y="3849624"/>
            <a:ext cx="4754880" cy="0"/>
          </a:xfrm>
          <a:prstGeom prst="straightConnector1">
            <a:avLst/>
          </a:prstGeom>
          <a:noFill/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5" name="Google Shape;225;p10"/>
          <p:cNvSpPr/>
          <p:nvPr/>
        </p:nvSpPr>
        <p:spPr>
          <a:xfrm>
            <a:off x="822960" y="393192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仕入が発生した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822960" y="4279392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費用の増加 → 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7" name="Google Shape;227;p10"/>
          <p:cNvCxnSpPr/>
          <p:nvPr/>
        </p:nvCxnSpPr>
        <p:spPr>
          <a:xfrm>
            <a:off x="822960" y="4718304"/>
            <a:ext cx="4754880" cy="0"/>
          </a:xfrm>
          <a:prstGeom prst="straightConnector1">
            <a:avLst/>
          </a:prstGeom>
          <a:noFill/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8" name="Google Shape;228;p10"/>
          <p:cNvSpPr/>
          <p:nvPr/>
        </p:nvSpPr>
        <p:spPr>
          <a:xfrm>
            <a:off x="822960" y="480060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借入金を返した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822960" y="5148072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負債の減少 → 借方（左）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6263640" y="2194560"/>
            <a:ext cx="5394960" cy="3611880"/>
          </a:xfrm>
          <a:prstGeom prst="roundRect">
            <a:avLst>
              <a:gd fmla="val 2532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6263640" y="2194560"/>
            <a:ext cx="5394960" cy="640080"/>
          </a:xfrm>
          <a:prstGeom prst="roundRect">
            <a:avLst>
              <a:gd fmla="val 14286" name="adj"/>
            </a:avLst>
          </a:prstGeom>
          <a:solidFill>
            <a:srgbClr val="B04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"/>
          <p:cNvSpPr/>
          <p:nvPr/>
        </p:nvSpPr>
        <p:spPr>
          <a:xfrm>
            <a:off x="6263640" y="2514600"/>
            <a:ext cx="5394960" cy="320040"/>
          </a:xfrm>
          <a:prstGeom prst="rect">
            <a:avLst/>
          </a:prstGeom>
          <a:solidFill>
            <a:srgbClr val="B045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"/>
          <p:cNvSpPr/>
          <p:nvPr/>
        </p:nvSpPr>
        <p:spPr>
          <a:xfrm>
            <a:off x="6537960" y="2194560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貸方（右）に来る例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6583680" y="306324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売上が発生した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6583680" y="3410712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収益の増加 → 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6" name="Google Shape;236;p10"/>
          <p:cNvCxnSpPr/>
          <p:nvPr/>
        </p:nvCxnSpPr>
        <p:spPr>
          <a:xfrm>
            <a:off x="6583680" y="3849624"/>
            <a:ext cx="4754880" cy="0"/>
          </a:xfrm>
          <a:prstGeom prst="straightConnector1">
            <a:avLst/>
          </a:prstGeom>
          <a:noFill/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7" name="Google Shape;237;p10"/>
          <p:cNvSpPr/>
          <p:nvPr/>
        </p:nvSpPr>
        <p:spPr>
          <a:xfrm>
            <a:off x="6583680" y="393192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借入をした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6583680" y="4279392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負債の増加 → 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9" name="Google Shape;239;p10"/>
          <p:cNvCxnSpPr/>
          <p:nvPr/>
        </p:nvCxnSpPr>
        <p:spPr>
          <a:xfrm>
            <a:off x="6583680" y="4718304"/>
            <a:ext cx="4754880" cy="0"/>
          </a:xfrm>
          <a:prstGeom prst="straightConnector1">
            <a:avLst/>
          </a:prstGeom>
          <a:noFill/>
          <a:ln cap="flat" cmpd="sng" w="9525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0" name="Google Shape;240;p10"/>
          <p:cNvSpPr/>
          <p:nvPr/>
        </p:nvSpPr>
        <p:spPr>
          <a:xfrm>
            <a:off x="6583680" y="480060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現金が減った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6583680" y="5148072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資産の減少 → 貸方（右）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502920" y="594360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同じ「現金」でも、増えたら左・減ったら右。“定位置＝増加” と覚え、減少はその反対側に置く。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仕訳の基礎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"/>
          <p:cNvSpPr/>
          <p:nvPr/>
        </p:nvSpPr>
        <p:spPr>
          <a:xfrm>
            <a:off x="502920" y="475488"/>
            <a:ext cx="146304" cy="402336"/>
          </a:xfrm>
          <a:prstGeom prst="roundRect">
            <a:avLst>
              <a:gd fmla="val 31250" name="adj"/>
            </a:avLst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731520" y="475488"/>
            <a:ext cx="10515600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基礎⑥ ― 解く手順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502920" y="868680"/>
            <a:ext cx="111556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仕訳は「3ステップ」で必ず解ける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502920" y="2194560"/>
            <a:ext cx="3611880" cy="2880360"/>
          </a:xfrm>
          <a:prstGeom prst="roundRect">
            <a:avLst>
              <a:gd fmla="val 3175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1"/>
          <p:cNvSpPr/>
          <p:nvPr/>
        </p:nvSpPr>
        <p:spPr>
          <a:xfrm>
            <a:off x="822960" y="2514600"/>
            <a:ext cx="822960" cy="822960"/>
          </a:xfrm>
          <a:prstGeom prst="ellipse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"/>
          <p:cNvSpPr/>
          <p:nvPr/>
        </p:nvSpPr>
        <p:spPr>
          <a:xfrm>
            <a:off x="822960" y="251460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822960" y="3474720"/>
            <a:ext cx="2971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① 勘定科目を選ぶ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822960" y="4114800"/>
            <a:ext cx="2971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取引に出てくるモノやお金に名前（勘定科目）をつける。「現金」「売上」「買掛金」など。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4434840" y="2194560"/>
            <a:ext cx="3611880" cy="2880360"/>
          </a:xfrm>
          <a:prstGeom prst="roundRect">
            <a:avLst>
              <a:gd fmla="val 3175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1"/>
          <p:cNvSpPr/>
          <p:nvPr/>
        </p:nvSpPr>
        <p:spPr>
          <a:xfrm>
            <a:off x="4754880" y="2514600"/>
            <a:ext cx="822960" cy="822960"/>
          </a:xfrm>
          <a:prstGeom prst="ellipse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1"/>
          <p:cNvSpPr/>
          <p:nvPr/>
        </p:nvSpPr>
        <p:spPr>
          <a:xfrm>
            <a:off x="4754880" y="251460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1"/>
          <p:cNvSpPr/>
          <p:nvPr/>
        </p:nvSpPr>
        <p:spPr>
          <a:xfrm>
            <a:off x="4754880" y="3474720"/>
            <a:ext cx="2971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② 5つの箱と増減を判断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4754880" y="4114800"/>
            <a:ext cx="2971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その科目が資産・負債・純資産・収益・費用のどれか、増えたのか減ったのかを考える。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1"/>
          <p:cNvSpPr/>
          <p:nvPr/>
        </p:nvSpPr>
        <p:spPr>
          <a:xfrm>
            <a:off x="8366760" y="2194560"/>
            <a:ext cx="3611880" cy="2880360"/>
          </a:xfrm>
          <a:prstGeom prst="roundRect">
            <a:avLst>
              <a:gd fmla="val 3175" name="adj"/>
            </a:avLst>
          </a:prstGeom>
          <a:solidFill>
            <a:srgbClr val="FFFFFF"/>
          </a:solidFill>
          <a:ln cap="flat" cmpd="sng" w="12700">
            <a:solidFill>
              <a:srgbClr val="D5DEEC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0B122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1"/>
          <p:cNvSpPr/>
          <p:nvPr/>
        </p:nvSpPr>
        <p:spPr>
          <a:xfrm>
            <a:off x="8686800" y="2514600"/>
            <a:ext cx="822960" cy="822960"/>
          </a:xfrm>
          <a:prstGeom prst="ellipse">
            <a:avLst/>
          </a:prstGeom>
          <a:solidFill>
            <a:srgbClr val="2740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1"/>
          <p:cNvSpPr/>
          <p:nvPr/>
        </p:nvSpPr>
        <p:spPr>
          <a:xfrm>
            <a:off x="8686800" y="251460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8686800" y="3474720"/>
            <a:ext cx="2971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233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6233F"/>
                </a:solidFill>
                <a:latin typeface="Arial"/>
                <a:ea typeface="Arial"/>
                <a:cs typeface="Arial"/>
                <a:sym typeface="Arial"/>
              </a:rPr>
              <a:t>③ 左右に振り分ける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"/>
          <p:cNvSpPr/>
          <p:nvPr/>
        </p:nvSpPr>
        <p:spPr>
          <a:xfrm>
            <a:off x="8686800" y="4114800"/>
            <a:ext cx="2971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E2933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1E2933"/>
                </a:solidFill>
                <a:latin typeface="Arial"/>
                <a:ea typeface="Arial"/>
                <a:cs typeface="Arial"/>
                <a:sym typeface="Arial"/>
              </a:rPr>
              <a:t>ホームポジションにしたがって借方（左）か貸方（右）に置く。左右の金額を一致させる。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1"/>
          <p:cNvSpPr/>
          <p:nvPr/>
        </p:nvSpPr>
        <p:spPr>
          <a:xfrm>
            <a:off x="502920" y="5440680"/>
            <a:ext cx="11155680" cy="731520"/>
          </a:xfrm>
          <a:prstGeom prst="roundRect">
            <a:avLst>
              <a:gd fmla="val 7500" name="adj"/>
            </a:avLst>
          </a:prstGeom>
          <a:solidFill>
            <a:srgbClr val="E8EE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1"/>
          <p:cNvSpPr/>
          <p:nvPr/>
        </p:nvSpPr>
        <p:spPr>
          <a:xfrm>
            <a:off x="777240" y="5440680"/>
            <a:ext cx="106070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406B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27406B"/>
                </a:solidFill>
                <a:latin typeface="Arial"/>
                <a:ea typeface="Arial"/>
                <a:cs typeface="Arial"/>
                <a:sym typeface="Arial"/>
              </a:rPr>
              <a:t>迷ったら「現金は増えた？ 減った？」から。片方が決まれば、もう片方は相手として自然に決まる。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502920" y="6419088"/>
            <a:ext cx="5486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井定工務店 ｜ 仕訳のきほん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6400800" y="6419088"/>
            <a:ext cx="4572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仕訳の基礎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A8C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6E7A8C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