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9" r:id="rId2"/>
    <p:sldId id="348" r:id="rId3"/>
    <p:sldId id="349" r:id="rId4"/>
    <p:sldId id="350" r:id="rId5"/>
    <p:sldId id="342" r:id="rId6"/>
    <p:sldId id="343" r:id="rId7"/>
    <p:sldId id="344" r:id="rId8"/>
    <p:sldId id="345" r:id="rId9"/>
    <p:sldId id="346" r:id="rId10"/>
    <p:sldId id="347" r:id="rId11"/>
  </p:sldIdLst>
  <p:sldSz cx="9144000" cy="6858000" type="screen4x3"/>
  <p:notesSz cx="6888163" cy="100187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4C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9" autoAdjust="0"/>
    <p:restoredTop sz="85514" autoAdjust="0"/>
  </p:normalViewPr>
  <p:slideViewPr>
    <p:cSldViewPr snapToGrid="0">
      <p:cViewPr varScale="1">
        <p:scale>
          <a:sx n="94" d="100"/>
          <a:sy n="94" d="100"/>
        </p:scale>
        <p:origin x="1956" y="180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25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676"/>
          </a:xfrm>
          <a:prstGeom prst="rect">
            <a:avLst/>
          </a:prstGeom>
        </p:spPr>
        <p:txBody>
          <a:bodyPr vert="horz" lIns="96597" tIns="48298" rIns="96597" bIns="48298" rtlCol="0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502676"/>
          </a:xfrm>
          <a:prstGeom prst="rect">
            <a:avLst/>
          </a:prstGeom>
        </p:spPr>
        <p:txBody>
          <a:bodyPr vert="horz" lIns="96597" tIns="48298" rIns="96597" bIns="48298" rtlCol="0"/>
          <a:lstStyle>
            <a:lvl1pPr algn="r">
              <a:defRPr sz="1300"/>
            </a:lvl1pPr>
          </a:lstStyle>
          <a:p>
            <a:pPr rtl="0"/>
            <a:fld id="{F78864D8-D4EA-4630-8C2E-104DAD0E0EE3}" type="datetime4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2024年3月31日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516040"/>
            <a:ext cx="2984871" cy="502674"/>
          </a:xfrm>
          <a:prstGeom prst="rect">
            <a:avLst/>
          </a:prstGeom>
        </p:spPr>
        <p:txBody>
          <a:bodyPr vert="horz" lIns="96597" tIns="48298" rIns="96597" bIns="48298" rtlCol="0" anchor="b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9" y="9516040"/>
            <a:ext cx="2984871" cy="502674"/>
          </a:xfrm>
          <a:prstGeom prst="rect">
            <a:avLst/>
          </a:prstGeom>
        </p:spPr>
        <p:txBody>
          <a:bodyPr vert="horz" lIns="96597" tIns="48298" rIns="96597" bIns="48298" rtlCol="0" anchor="b"/>
          <a:lstStyle>
            <a:lvl1pPr algn="r">
              <a:defRPr sz="1300"/>
            </a:lvl1pPr>
          </a:lstStyle>
          <a:p>
            <a:pPr rtl="0"/>
            <a:fld id="{1604A0D4-B89B-4ADD-AF9E-38636B40EE4E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676"/>
          </a:xfrm>
          <a:prstGeom prst="rect">
            <a:avLst/>
          </a:prstGeom>
        </p:spPr>
        <p:txBody>
          <a:bodyPr vert="horz" lIns="96597" tIns="48298" rIns="96597" bIns="48298" rtlCol="0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676"/>
          </a:xfrm>
          <a:prstGeom prst="rect">
            <a:avLst/>
          </a:prstGeom>
        </p:spPr>
        <p:txBody>
          <a:bodyPr vert="horz" lIns="96597" tIns="48298" rIns="96597" bIns="48298" rtlCol="0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5F51FCC-6853-4383-B2F8-998AA394481E}" type="datetime4">
              <a:rPr lang="ja-JP" altLang="en-US" smtClean="0"/>
              <a:pPr/>
              <a:t>2024年3月31日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8" rIns="96597" bIns="48298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5"/>
            <a:ext cx="5510530" cy="3381316"/>
          </a:xfrm>
          <a:prstGeom prst="rect">
            <a:avLst/>
          </a:prstGeom>
        </p:spPr>
        <p:txBody>
          <a:bodyPr vert="horz" lIns="96597" tIns="48298" rIns="96597" bIns="48298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4871" cy="502674"/>
          </a:xfrm>
          <a:prstGeom prst="rect">
            <a:avLst/>
          </a:prstGeom>
        </p:spPr>
        <p:txBody>
          <a:bodyPr vert="horz" lIns="96597" tIns="48298" rIns="96597" bIns="48298" rtlCol="0" anchor="b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40"/>
            <a:ext cx="2984871" cy="502674"/>
          </a:xfrm>
          <a:prstGeom prst="rect">
            <a:avLst/>
          </a:prstGeom>
        </p:spPr>
        <p:txBody>
          <a:bodyPr vert="horz" lIns="96597" tIns="48298" rIns="96597" bIns="48298" rtlCol="0" anchor="b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2869989-EB00-4EE7-BCB5-25BDC5BB29F8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89038" y="1252538"/>
            <a:ext cx="4510087" cy="33813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altLang="ja-JP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7524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altLang="ja-JP" smtClean="0"/>
              <a:pPr/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934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 4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6" name="直線​​コネクタ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​​コネクタ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グループ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直線​​コネクタ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​​コネクタ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グループ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直線​​コネクタ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​​コネクタ(S)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​​コネクタ(S)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直線​​コネクタ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​​コネクタ(S)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​​コネクタ(S)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グループ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直線コネクタ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​​コネクタ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​​コネクタ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グループ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直線​​コネクタ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​​コネクタ(S)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​​コネクタ(S)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直線​​コネクタ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​​コネクタ(S)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​​コネクタ(S)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0384" y="1909346"/>
            <a:ext cx="7203233" cy="3383280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0384" y="5432564"/>
            <a:ext cx="7203233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cxnSp>
        <p:nvCxnSpPr>
          <p:cNvPr id="58" name="直線​​コネクタ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ブルーオーシャンメソッド</a:t>
            </a:r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19B51C-04EA-4743-B388-CDEFD97F6A82}" type="datetime2">
              <a:rPr lang="ja-JP" altLang="en-US" smtClean="0"/>
              <a:t>2024年3月31日(日)</a:t>
            </a:fld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971549" y="489857"/>
            <a:ext cx="5690508" cy="5301343"/>
          </a:xfrm>
        </p:spPr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ブルーオーシャンメソッド</a:t>
            </a:r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35A984-6251-4E58-A467-9645ADB5C88B}" type="datetime2">
              <a:rPr lang="ja-JP" altLang="en-US" smtClean="0"/>
              <a:t>2024年3月31日(日)</a:t>
            </a:fld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ja-JP" altLang="en-US"/>
              <a:t>ブルーオーシャンメソッド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E5C46F-161D-4CBF-ABEE-9B6CE2838D22}" type="datetime2">
              <a:rPr lang="ja-JP" altLang="en-US" smtClean="0"/>
              <a:t>2024年3月31日(日)</a:t>
            </a:fld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58" name="直線​​コネクタ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図 58">
            <a:extLst>
              <a:ext uri="{FF2B5EF4-FFF2-40B4-BE49-F238E27FC236}">
                <a16:creationId xmlns:a16="http://schemas.microsoft.com/office/drawing/2014/main" id="{F550995D-D83C-462A-BC3D-55486A30D5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9539" y="146090"/>
            <a:ext cx="1373755" cy="96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ブルーオーシャンメソッド</a:t>
            </a:r>
            <a:endParaRPr lang="ja-JP" altLang="en-US" noProof="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D9ED73-9510-4F27-B008-32A138F1FAEF}" type="datetime2">
              <a:rPr lang="ja-JP" altLang="en-US" smtClean="0"/>
              <a:t>2024年3月31日(日)</a:t>
            </a:fld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ブルーオーシャンメソッド</a:t>
            </a:r>
            <a:endParaRPr lang="ja-JP" altLang="en-US" noProof="0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680485-B353-4338-B940-F700E59E5683}" type="datetime2">
              <a:rPr lang="ja-JP" altLang="en-US" smtClean="0"/>
              <a:t>2024年3月31日(日)</a:t>
            </a:fld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ja-JP" altLang="en-US"/>
              <a:t>ブルーオーシャンメソッド</a:t>
            </a: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999983" y="6289679"/>
            <a:ext cx="999000" cy="222436"/>
          </a:xfrm>
        </p:spPr>
        <p:txBody>
          <a:bodyPr rtlCol="0"/>
          <a:lstStyle/>
          <a:p>
            <a:pPr rtl="0"/>
            <a:fld id="{5EB6FDB1-C02C-4C7F-86B4-6BECDD9D470A}" type="datetime2">
              <a:rPr lang="ja-JP" altLang="en-US" smtClean="0"/>
              <a:t>2024年3月31日(日)</a:t>
            </a:fld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グループ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直線​​コネクタ(S)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​​コネクタ(S)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​​コネクタ(S)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​​コネクタ(S)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​​コネクタ(S)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​​コネクタ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​​コネクタ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​​コネクタ(S)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​​コネクタ(S)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​​コネクタ(S)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​​コネクタ(S)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​​コネクタ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​​コネクタ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​​コネクタ(S)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​​コネクタ(S)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​​コネクタ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グループ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直線​​コネクタ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​​コネクタ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​​コネクタ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​​コネクタ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​​コネクタ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グループ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直線​​コネクタ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直線​​コネクタ(S)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直線​​コネクタ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​​コネクタ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直線​​コネクタ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直線​​コネクタ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​​コネクタ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​​コネクタ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​​コネクタ(S)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​​コネクタ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グループ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直線​​コネクタ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​​コネクタ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​​コネクタ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グループ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直線​​コネクタ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直線​​コネクタ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直線​​コネクタ(S)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直線​​コネクタ(S)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​​コネクタ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直線​​コネクタ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​​コネクタ(S)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​​コネクタ(S)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​​コネクタ(S)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​​コネクタ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フッター プレースホルダー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ja-JP" altLang="en-US"/>
              <a:t>ブルーオーシャンメソッド</a:t>
            </a:r>
            <a:endParaRPr lang="ja-JP" altLang="en-US" dirty="0"/>
          </a:p>
        </p:txBody>
      </p:sp>
      <p:sp>
        <p:nvSpPr>
          <p:cNvPr id="212" name="日付プレースホルダー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0CBF36-0745-4EF4-B58E-6EE50AF3F127}" type="datetime2">
              <a:rPr lang="ja-JP" altLang="en-US" smtClean="0"/>
              <a:t>2024年3月31日(日)</a:t>
            </a:fld>
            <a:endParaRPr lang="en-US" dirty="0"/>
          </a:p>
        </p:txBody>
      </p:sp>
      <p:sp>
        <p:nvSpPr>
          <p:cNvPr id="214" name="スライド番号プレースホルダー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直線​​コネクタ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​​コネクタ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グループ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直線​​コネクタ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(S)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​​コネクタ(S)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​​コネクタ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グループ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直線​​コネクタ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(S)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​​コネクタ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​​コネクタ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(S)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​​コネクタ(S)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​​コネクタ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グループ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直線​​コネクタ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(S)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​​コネクタ(S)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​​コネクタ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グループ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直線​​コネクタ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(S)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​​コネクタ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​​コネクタ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(S)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​​コネクタ(S)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​​コネクタ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長方形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7398" y="571500"/>
            <a:ext cx="466344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60" name="直線​​コネクタ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ブルーオーシャンメソッド</a:t>
            </a:r>
            <a:endParaRPr lang="ja-JP" altLang="en-US" noProof="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9EABE81-CDE3-49F2-BD2A-C08956DB4C5C}" type="datetime2">
              <a:rPr lang="ja-JP" altLang="en-US" smtClean="0"/>
              <a:t>2024年3月31日(日)</a:t>
            </a:fld>
            <a:endParaRPr 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直線コネクタ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​​コネクタ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グループ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(S)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​​コネクタ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グループ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直線​​コネクタ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(S)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​​コネクタ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直線​​コネクタ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(S)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​​コネクタ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グループ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直線​​コネクタ(S)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(S)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​​コネクタ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グループ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直線​​コネクタ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(S)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​​コネクタ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直線​​コネクタ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(S)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​​コネクタ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長方形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 dirty="0"/>
          </a:p>
        </p:txBody>
      </p:sp>
      <p:cxnSp>
        <p:nvCxnSpPr>
          <p:cNvPr id="59" name="直線​​コネクタ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。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アイコンをクリックして図を追加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グループ 95"/>
          <p:cNvGrpSpPr/>
          <p:nvPr userDrawn="1"/>
        </p:nvGrpSpPr>
        <p:grpSpPr bwMode="hidden">
          <a:xfrm>
            <a:off x="-1" y="-195943"/>
            <a:ext cx="9144002" cy="6858000"/>
            <a:chOff x="-1" y="0"/>
            <a:chExt cx="12192002" cy="6858000"/>
          </a:xfrm>
        </p:grpSpPr>
        <p:cxnSp>
          <p:nvCxnSpPr>
            <p:cNvPr id="97" name="直線​​コネクタ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​​コネクタ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​​コネクタ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​​コネクタ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​​コネクタ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​​コネクタ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​​コネクタ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​​コネクタ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​​コネクタ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​​コネクタ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​​コネクタ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​​コネクタ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​​コネクタ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​​コネクタ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​​コネクタ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​​コネクタ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グループ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直線​​コネクタ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​​コネクタ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​​コネクタ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​​コネクタ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​​コネクタ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グループ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直線​​コネクタ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直線​​コネクタ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直線​​コネクタ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直線​​コネクタ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​​コネクタ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直線​​コネクタ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​​コネクタ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​​コネクタ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​​コネクタ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​​コネクタ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グループ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直線​​コネクタ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​​コネクタ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​​コネクタ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​​コネクタ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​​コネクタ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グループ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直線​​コネクタ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​​コネクタ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​​コネクタ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​​コネクタ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​​コネクタ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直線​​コネクタ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​​コネクタ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​​コネクタ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​​コネクタ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​​コネクタ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2643" y="578290"/>
            <a:ext cx="8433712" cy="530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90917" y="1333291"/>
            <a:ext cx="7252647" cy="432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cxnSp>
        <p:nvCxnSpPr>
          <p:cNvPr id="148" name="直線​​コネクタ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ブルーオーシャンメソッド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35040" y="6289678"/>
            <a:ext cx="1934492" cy="2634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47404FF-60AC-42B2-950E-FB2B77B38EFA}" type="datetime2">
              <a:rPr lang="ja-JP" altLang="en-US" smtClean="0"/>
              <a:t>2024年3月31日(日)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998983" y="6289679"/>
            <a:ext cx="68916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31375A4-56A4-47D6-9801-1991572033F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>
          <a:solidFill>
            <a:schemeClr val="accent1">
              <a:lumMod val="75000"/>
            </a:schemeClr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20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2pPr>
      <a:lvl3pPr marL="685800" indent="-179388" algn="l" defTabSz="914400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6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3pPr>
      <a:lvl4pPr marL="914400" indent="-18288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4pPr>
      <a:lvl5pPr marL="1143000" indent="-179388" algn="l" defTabSz="914400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B1E0A5-ECC0-C890-190F-F78996DB3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800" dirty="0"/>
              <a:t>ブルーオーシャンメソッド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503ADBB5-E67C-E08C-71E3-5A2B3CD8D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384" y="5564636"/>
            <a:ext cx="7630196" cy="457200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ウエストスタート株式会社　西端望</a:t>
            </a:r>
          </a:p>
        </p:txBody>
      </p:sp>
    </p:spTree>
    <p:extLst>
      <p:ext uri="{BB962C8B-B14F-4D97-AF65-F5344CB8AC3E}">
        <p14:creationId xmlns:p14="http://schemas.microsoft.com/office/powerpoint/2010/main" val="153131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5EEEB1-DD85-0B07-4A7B-E3A83AD6A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ブルーオーシャンメソッドのツール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159368-B3A0-0982-C1AB-2A6482D7A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9358EE-AB93-BE2C-8B97-BACA805B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ブルーオーシャンメソッド</a:t>
            </a:r>
            <a:endParaRPr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392FBB-56BB-F477-F356-CE6BC1D1A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163BB3F-7F49-49E5-A313-99DC2ACEC184}" type="datetime2">
              <a:rPr lang="ja-JP" altLang="en-US" smtClean="0"/>
              <a:t>2024年3月31日(日)</a:t>
            </a:fld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6AE2A6-5E3D-9904-014A-1B30FE425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ja-JP" noProof="0" smtClean="0"/>
              <a:t>10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76021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352C6C-7D07-5118-BF8D-560098D2F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4AE09C-7DFB-7A47-0F56-AF093169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917" y="1327127"/>
            <a:ext cx="7252647" cy="3257759"/>
          </a:xfrm>
        </p:spPr>
        <p:txBody>
          <a:bodyPr/>
          <a:lstStyle/>
          <a:p>
            <a:r>
              <a:rPr kumimoji="1" lang="ja-JP" altLang="en-US" dirty="0"/>
              <a:t>中小企業診断士の役割とは</a:t>
            </a:r>
            <a:endParaRPr kumimoji="1" lang="en-US" altLang="ja-JP" dirty="0"/>
          </a:p>
          <a:p>
            <a:r>
              <a:rPr kumimoji="1" lang="ja-JP" altLang="en-US" dirty="0"/>
              <a:t>ブルーオーシャンメソッドとは</a:t>
            </a:r>
            <a:endParaRPr kumimoji="1" lang="en-US" altLang="ja-JP" dirty="0"/>
          </a:p>
          <a:p>
            <a:r>
              <a:rPr kumimoji="1" lang="ja-JP" altLang="en-US" dirty="0"/>
              <a:t>ブルーオーシャンメソッドの三要素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会社の方向性を示す（事業計画、情報開示、見える化）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人を育てる（経営幹部、管理職、若手人材）</a:t>
            </a:r>
            <a:endParaRPr kumimoji="1" lang="en-US" altLang="ja-JP" dirty="0"/>
          </a:p>
          <a:p>
            <a:pPr lvl="1"/>
            <a:r>
              <a:rPr lang="ja-JP" altLang="en-US" dirty="0"/>
              <a:t>会社の仕組み作り（自律型組織を目指す、チーム活動）</a:t>
            </a:r>
            <a:endParaRPr lang="en-US" altLang="ja-JP" dirty="0"/>
          </a:p>
          <a:p>
            <a:r>
              <a:rPr kumimoji="1" lang="ja-JP" altLang="en-US" dirty="0"/>
              <a:t>ブルーオーシャンメソッドのツール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国の制度</a:t>
            </a:r>
            <a:r>
              <a:rPr kumimoji="1" lang="en-US" altLang="ja-JP" dirty="0"/>
              <a:t>､</a:t>
            </a:r>
            <a:r>
              <a:rPr kumimoji="1" lang="ja-JP" altLang="en-US" dirty="0"/>
              <a:t>施策を使う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F81CA3-90C1-2117-7EBC-E9F721B03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ブルーオーシャンメソッド</a:t>
            </a:r>
            <a:endParaRPr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3FD403-9845-AE60-9BBD-C3A908458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F7A5545-821F-4257-833E-B7D1CE39860C}" type="datetime2">
              <a:rPr lang="ja-JP" altLang="en-US" smtClean="0"/>
              <a:t>2024年3月31日(日)</a:t>
            </a:fld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20E012-7290-DC39-A02D-3B8FE7A9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ja-JP" noProof="0" smtClean="0"/>
              <a:t>2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6425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06040E-6708-3B68-BB9F-F41A6DFA1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中小企業診断士の役割とは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206CB1-EA9C-9CCE-4FA1-0FEFF8F06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676" y="1159737"/>
            <a:ext cx="7252647" cy="4781626"/>
          </a:xfrm>
        </p:spPr>
        <p:txBody>
          <a:bodyPr>
            <a:normAutofit/>
          </a:bodyPr>
          <a:lstStyle/>
          <a:p>
            <a:r>
              <a:rPr kumimoji="1" lang="ja-JP" altLang="en-US" sz="1800" dirty="0"/>
              <a:t>中小企業診断士　＝　コンサルタント　＝　会社を良くする（会社の業績を上げる）</a:t>
            </a:r>
            <a:endParaRPr kumimoji="1" lang="en-US" altLang="ja-JP" sz="1800" dirty="0"/>
          </a:p>
          <a:p>
            <a:r>
              <a:rPr kumimoji="1" lang="ja-JP" altLang="en-US" sz="1800" dirty="0"/>
              <a:t>コンサルタントには様々な種類のコンサルタントがいる</a:t>
            </a:r>
            <a:endParaRPr kumimoji="1" lang="en-US" altLang="ja-JP" sz="1800" dirty="0"/>
          </a:p>
          <a:p>
            <a:pPr lvl="1"/>
            <a:r>
              <a:rPr kumimoji="1" lang="ja-JP" altLang="en-US" sz="1600" dirty="0"/>
              <a:t>専門分野に特化したのコンサルタント</a:t>
            </a:r>
            <a:endParaRPr kumimoji="1" lang="en-US" altLang="ja-JP" sz="1600" dirty="0"/>
          </a:p>
          <a:p>
            <a:pPr lvl="1"/>
            <a:r>
              <a:rPr kumimoji="1" lang="ja-JP" altLang="en-US" sz="1600" dirty="0"/>
              <a:t>業界に特化して、あらかじめ用意した成長スキームに従っておこなうコンサルタント</a:t>
            </a:r>
            <a:endParaRPr kumimoji="1" lang="en-US" altLang="ja-JP" sz="1600" dirty="0"/>
          </a:p>
          <a:p>
            <a:r>
              <a:rPr lang="ja-JP" altLang="en-US" sz="1800" dirty="0"/>
              <a:t>中小企業診断士の仕事とは、</a:t>
            </a:r>
            <a:endParaRPr lang="en-US" altLang="ja-JP" sz="1800" dirty="0"/>
          </a:p>
          <a:p>
            <a:pPr lvl="1"/>
            <a:r>
              <a:rPr lang="ja-JP" altLang="en-US" sz="1600" dirty="0"/>
              <a:t>法令的には、「個々の中小企業者の創意工夫を尊重し、その自主的な努力を助長する」 ＜中小企業支援事業の実施に関する基準を定める省令＞</a:t>
            </a:r>
          </a:p>
          <a:p>
            <a:r>
              <a:rPr lang="ja-JP" altLang="en-US" sz="1800" dirty="0"/>
              <a:t>中小企業診断士に求められる能力と知識</a:t>
            </a:r>
            <a:endParaRPr lang="en-US" altLang="ja-JP" sz="1800" dirty="0"/>
          </a:p>
          <a:p>
            <a:pPr lvl="1"/>
            <a:r>
              <a:rPr lang="ja-JP" altLang="en-US" sz="1600" dirty="0"/>
              <a:t>各々の会社の業務を全体的に理解し、何処に問題点が潜んでいるかを分析した上で、どうすれば会社が良くなるかが提案ができる</a:t>
            </a:r>
            <a:endParaRPr lang="en-US" altLang="ja-JP" sz="1600" dirty="0"/>
          </a:p>
          <a:p>
            <a:pPr lvl="1"/>
            <a:r>
              <a:rPr lang="ja-JP" altLang="en-US" sz="1600" dirty="0"/>
              <a:t>会計に関する知識と提案力がある</a:t>
            </a:r>
            <a:endParaRPr lang="en-US" altLang="ja-JP" sz="1600" dirty="0"/>
          </a:p>
          <a:p>
            <a:pPr lvl="1"/>
            <a:r>
              <a:rPr lang="ja-JP" altLang="en-US" sz="1600" dirty="0"/>
              <a:t>国の中小企業支援（融資、補助金、認定制度など）を理解、提案ができる</a:t>
            </a:r>
            <a:endParaRPr lang="en-US" altLang="ja-JP" sz="1600" dirty="0"/>
          </a:p>
          <a:p>
            <a:pPr lvl="1"/>
            <a:r>
              <a:rPr lang="ja-JP" altLang="en-US" sz="1600" dirty="0"/>
              <a:t>社長の悩みを共感でき、想いを共有できる</a:t>
            </a:r>
            <a:endParaRPr lang="en-US" altLang="ja-JP" sz="1600" dirty="0"/>
          </a:p>
          <a:p>
            <a:pPr lvl="1"/>
            <a:endParaRPr lang="en-US" altLang="ja-JP" sz="1600" dirty="0"/>
          </a:p>
          <a:p>
            <a:pPr lvl="1"/>
            <a:endParaRPr lang="en-US" altLang="ja-JP" sz="1600" dirty="0"/>
          </a:p>
          <a:p>
            <a:endParaRPr kumimoji="1" lang="en-US" altLang="ja-JP" sz="180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21DF289-6A98-E2F6-0CA1-6240A4F9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ブルーオーシャンメソッド</a:t>
            </a:r>
            <a:endParaRPr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1941AC-B35A-0327-D842-6675BCA3B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E5C46F-161D-4CBF-ABEE-9B6CE2838D22}" type="datetime2">
              <a:rPr lang="ja-JP" altLang="en-US" smtClean="0"/>
              <a:t>2024年3月31日(日)</a:t>
            </a:fld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4258DE-C0FD-6B4F-9C60-0D6C7003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ja-JP" noProof="0" smtClean="0"/>
              <a:t>3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5478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FB9FB0-E533-789B-E5C9-B1952DE2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ブルーオーシャンメソッドとは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49EC05-4145-3E94-37DB-59CDA2CD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502666-AFFD-A1B3-1752-A0A6379D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ブルーオーシャンメソッド</a:t>
            </a:r>
            <a:endParaRPr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2CE940-729B-85EE-228A-10DF0CED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E5C46F-161D-4CBF-ABEE-9B6CE2838D22}" type="datetime2">
              <a:rPr lang="ja-JP" altLang="en-US" smtClean="0"/>
              <a:t>2024年3月31日(日)</a:t>
            </a:fld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975CB9-4558-47D1-22D9-E9927920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ja-JP" noProof="0" smtClean="0"/>
              <a:t>4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00828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0FB2CC-3625-50F6-94A3-7B53CC4AD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33" y="80693"/>
            <a:ext cx="8433712" cy="530384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トップページ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5C60A77-8C10-B0FA-91D6-FA896D3B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ブルーオーシャンメソッド</a:t>
            </a:r>
            <a:endParaRPr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26DC43-512D-1C97-AAAE-74A7218E4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1833C3-B9F9-4E7C-AFDF-984201604644}" type="datetime2">
              <a:rPr lang="ja-JP" altLang="en-US" smtClean="0"/>
              <a:t>2024年3月31日(日)</a:t>
            </a:fld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097273-F669-215D-5130-AE30207B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ja-JP" noProof="0" smtClean="0"/>
              <a:t>5</a:t>
            </a:fld>
            <a:endParaRPr lang="ja-JP" altLang="en-US" noProof="0" dirty="0"/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FCECCDDF-D930-9226-E09C-9594103DC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965" y="907887"/>
            <a:ext cx="7252647" cy="4324501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dirty="0"/>
              <a:t>ブルーオーシャンメソッドを開発しました</a:t>
            </a:r>
            <a:endParaRPr lang="en-US" altLang="ja-JP" dirty="0"/>
          </a:p>
          <a:p>
            <a:r>
              <a:rPr lang="ja-JP" altLang="en-US" dirty="0"/>
              <a:t>中小企業診断士　</a:t>
            </a:r>
            <a:r>
              <a:rPr lang="en-US" altLang="ja-JP" dirty="0"/>
              <a:t>13</a:t>
            </a:r>
            <a:r>
              <a:rPr lang="ja-JP" altLang="en-US" dirty="0"/>
              <a:t>年間のコンサルタント経験を活かしてメソッドを開発しました</a:t>
            </a:r>
            <a:endParaRPr lang="en-US" altLang="ja-JP" dirty="0"/>
          </a:p>
          <a:p>
            <a:r>
              <a:rPr lang="ja-JP" altLang="en-US" dirty="0"/>
              <a:t>ブルーオーシャンメソッドは様々な業種、業態で応用することができます</a:t>
            </a:r>
            <a:endParaRPr lang="en-US" altLang="ja-JP" dirty="0"/>
          </a:p>
          <a:p>
            <a:r>
              <a:rPr lang="ja-JP" altLang="en-US" dirty="0"/>
              <a:t>このメソッドを使った事例を上げていきます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ブルーオーシャンメソッドの目指すところ</a:t>
            </a:r>
            <a:endParaRPr lang="en-US" altLang="ja-JP" dirty="0"/>
          </a:p>
          <a:p>
            <a:pPr lvl="1"/>
            <a:r>
              <a:rPr lang="ja-JP" altLang="en-US" dirty="0"/>
              <a:t>診断士の役割は「中小企業の自助努力をサポートすること」、言い換えると、一つの型にはめるのではなく、その会社の強みと特徴を活かして会社を良くすること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r>
              <a:rPr lang="ja-JP" altLang="en-US" dirty="0"/>
              <a:t>自律型組織を目指す</a:t>
            </a:r>
            <a:endParaRPr lang="en-US" altLang="ja-JP" dirty="0"/>
          </a:p>
          <a:p>
            <a:pPr lvl="2"/>
            <a:r>
              <a:rPr lang="ja-JP" altLang="en-US" dirty="0"/>
              <a:t>自律型組織とは、社員自らが自らが会社を良くしていきたいという意識と、</a:t>
            </a:r>
            <a:endParaRPr lang="en-US" altLang="ja-JP" dirty="0"/>
          </a:p>
          <a:p>
            <a:pPr lvl="1"/>
            <a:r>
              <a:rPr lang="ja-JP" altLang="en-US" dirty="0"/>
              <a:t>会社内部から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722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A9FFD1-4FF9-FD08-F836-F059F25B4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ブルーオーシャンメソッド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11C6DE-82F1-41BA-154E-1B71D9AE3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676" y="1266749"/>
            <a:ext cx="7252647" cy="4324501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それぞれのマインド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経営者</a:t>
            </a:r>
            <a:r>
              <a:rPr lang="ja-JP" altLang="en-US" dirty="0"/>
              <a:t>「人生はアトラクション」</a:t>
            </a:r>
            <a:endParaRPr lang="en-US" altLang="ja-JP" dirty="0"/>
          </a:p>
          <a:p>
            <a:pPr lvl="1"/>
            <a:r>
              <a:rPr kumimoji="1" lang="ja-JP" altLang="en-US" dirty="0"/>
              <a:t>経営者以外「仕事はゲーム」、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r>
              <a:rPr kumimoji="1" lang="ja-JP" altLang="en-US" dirty="0"/>
              <a:t>ブルーオーシャンメソッドの骨格は、会社の目指す方向性、人材育成、仕組み作りの三点セット</a:t>
            </a:r>
            <a:endParaRPr kumimoji="1" lang="en-US" altLang="ja-JP" dirty="0"/>
          </a:p>
          <a:p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B92171-BDCB-87E2-4A69-E05AAA889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ブルーオーシャンメソッド</a:t>
            </a:r>
            <a:endParaRPr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4C08EB-28CA-D5B2-25E2-CE7B3184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463593-F513-4730-87D6-557FA27A64A4}" type="datetime2">
              <a:rPr lang="ja-JP" altLang="en-US" smtClean="0"/>
              <a:t>2024年3月31日(日)</a:t>
            </a:fld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5CA97C-AD59-AE66-3C7E-4E3FB1E7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ja-JP" noProof="0" smtClean="0"/>
              <a:t>6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03525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AADA24-E745-B044-3A6A-6424DDCE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会社の目指す方向性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EF279E-D0B4-8E20-D1B2-CFA2EE69C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kumimoji="1" lang="ja-JP" altLang="en-US" dirty="0"/>
              <a:t>会社の目指す方向性　⇒　社長のマインドが最も重要</a:t>
            </a:r>
            <a:endParaRPr kumimoji="1" lang="en-US" altLang="ja-JP" dirty="0"/>
          </a:p>
          <a:p>
            <a:pPr lvl="1"/>
            <a:r>
              <a:rPr lang="ja-JP" altLang="en-US" dirty="0"/>
              <a:t>「人生はアトラクション」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8D692B7-1512-D38A-842B-39BF1D311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ブルーオーシャンメソッド</a:t>
            </a:r>
            <a:endParaRPr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1FF26C-6DCB-3D31-AF7C-EB80914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931835B-D474-488A-B963-8FBAE2D07256}" type="datetime2">
              <a:rPr lang="ja-JP" altLang="en-US" smtClean="0"/>
              <a:t>2024年3月31日(日)</a:t>
            </a:fld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E057AC-AD38-4A76-A292-0C38EFDA3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ja-JP" noProof="0" smtClean="0"/>
              <a:t>7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4812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52B79-62F5-FF4F-4426-61134B84A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人材育成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E7A357-382F-E78E-98F2-CAA2AEA4B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マインドは「仕事はゲーム」、ゲームのように楽しめるか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2529FB-84FB-7424-3137-23341F7B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ブルーオーシャンメソッド</a:t>
            </a:r>
            <a:endParaRPr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B67CBA-C396-CE49-85B0-3F0E62F9E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B4482F-C328-4B67-96A4-5AC4121F2038}" type="datetime2">
              <a:rPr lang="ja-JP" altLang="en-US" smtClean="0"/>
              <a:t>2024年3月31日(日)</a:t>
            </a:fld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72E9D0-6782-C068-8125-6240C975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ja-JP" noProof="0" smtClean="0"/>
              <a:t>8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7477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5EBF31-382E-F37D-4379-01BA19B94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仕組み作り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9DACFB-532C-99F6-8A24-1865F3EEB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技術力</a:t>
            </a:r>
            <a:endParaRPr kumimoji="1" lang="en-US" altLang="ja-JP" dirty="0"/>
          </a:p>
          <a:p>
            <a:r>
              <a:rPr kumimoji="1" lang="ja-JP" altLang="en-US" dirty="0"/>
              <a:t>生産性</a:t>
            </a:r>
            <a:endParaRPr kumimoji="1" lang="en-US" altLang="ja-JP" dirty="0"/>
          </a:p>
          <a:p>
            <a:r>
              <a:rPr kumimoji="1" lang="ja-JP" altLang="en-US" dirty="0"/>
              <a:t>マーケティング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EBD9AC2-A068-DF55-1EDC-5091143F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ブルーオーシャンメソッド</a:t>
            </a:r>
            <a:endParaRPr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8974EF-1F27-0893-F93A-B19385D02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CA113A2-7700-44AE-9FCA-B9C67EDD42FC}" type="datetime2">
              <a:rPr lang="ja-JP" altLang="en-US" smtClean="0"/>
              <a:t>2024年3月31日(日)</a:t>
            </a:fld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635189-DB61-AA62-6C79-F60F4603E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ja-JP" noProof="0" smtClean="0"/>
              <a:t>9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51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ひし形グリッド 16 x 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ブルーオーシャン雛形" id="{EACDF35C-BB88-4C20-8255-4269A068CBC2}" vid="{84D70773-20B3-43B4-9C87-E9E96770A392}"/>
    </a:ext>
  </a:extLst>
</a:theme>
</file>

<file path=ppt/theme/theme2.xml><?xml version="1.0" encoding="utf-8"?>
<a:theme xmlns:a="http://schemas.openxmlformats.org/drawingml/2006/main" name="Office テーマ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44069</TotalTime>
  <Words>478</Words>
  <Application>Microsoft Office PowerPoint</Application>
  <PresentationFormat>画面に合わせる (4:3)</PresentationFormat>
  <Paragraphs>83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BIZ UDPゴシック</vt:lpstr>
      <vt:lpstr>Meiryo UI</vt:lpstr>
      <vt:lpstr>Arial</vt:lpstr>
      <vt:lpstr>ひし形グリッド 16 x 9</vt:lpstr>
      <vt:lpstr>ブルーオーシャンメソッド</vt:lpstr>
      <vt:lpstr>目次</vt:lpstr>
      <vt:lpstr>中小企業診断士の役割とは</vt:lpstr>
      <vt:lpstr>ブルーオーシャンメソッドとは</vt:lpstr>
      <vt:lpstr>トップページ</vt:lpstr>
      <vt:lpstr>ブルーオーシャンメソッド</vt:lpstr>
      <vt:lpstr>会社の目指す方向性</vt:lpstr>
      <vt:lpstr>人材育成</vt:lpstr>
      <vt:lpstr>仕組み作り</vt:lpstr>
      <vt:lpstr>ブルーオーシャンメソッドのツール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タイトルのレイアウト</dc:title>
  <dc:creator>西端 望</dc:creator>
  <cp:lastModifiedBy>望 西端</cp:lastModifiedBy>
  <cp:revision>193</cp:revision>
  <cp:lastPrinted>2023-12-27T05:39:49Z</cp:lastPrinted>
  <dcterms:created xsi:type="dcterms:W3CDTF">2022-01-16T01:39:51Z</dcterms:created>
  <dcterms:modified xsi:type="dcterms:W3CDTF">2024-03-31T08:23:09Z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